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DM Serif Display" panose="020B0604020202020204" charset="0"/>
      <p:regular r:id="rId17"/>
    </p:embeddedFont>
    <p:embeddedFont>
      <p:font typeface="Montserrat Light Bold" panose="020B0604020202020204" charset="0"/>
      <p:regular r:id="rId18"/>
    </p:embeddedFont>
    <p:embeddedFont>
      <p:font typeface="Open Sauce" panose="020B0604020202020204" charset="0"/>
      <p:regular r:id="rId19"/>
    </p:embeddedFont>
    <p:embeddedFont>
      <p:font typeface="Oswald Bold" panose="020B0604020202020204" charset="0"/>
      <p:regular r:id="rId20"/>
    </p:embeddedFont>
    <p:embeddedFont>
      <p:font typeface="Poppins" panose="00000500000000000000" pitchFamily="2" charset="0"/>
      <p:regular r:id="rId21"/>
    </p:embeddedFont>
    <p:embeddedFont>
      <p:font typeface="Poppins Bold" panose="00000800000000000000" charset="0"/>
      <p:regular r:id="rId22"/>
    </p:embeddedFont>
    <p:embeddedFont>
      <p:font typeface="Poppins Light" panose="00000400000000000000" pitchFamily="2" charset="0"/>
      <p:regular r:id="rId23"/>
    </p:embeddedFont>
    <p:embeddedFont>
      <p:font typeface="Roboto Bold" panose="020B0604020202020204" charset="0"/>
      <p:regular r:id="rId24"/>
    </p:embeddedFont>
    <p:embeddedFont>
      <p:font typeface="Staatliches"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62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2.png>
</file>

<file path=ppt/media/image23.sv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AutoShape 2"/>
          <p:cNvSpPr/>
          <p:nvPr/>
        </p:nvSpPr>
        <p:spPr>
          <a:xfrm>
            <a:off x="1028700" y="-266229"/>
            <a:ext cx="0" cy="10990315"/>
          </a:xfrm>
          <a:prstGeom prst="line">
            <a:avLst/>
          </a:prstGeom>
          <a:ln w="19050" cap="flat">
            <a:solidFill>
              <a:srgbClr val="000000"/>
            </a:solidFill>
            <a:prstDash val="solid"/>
            <a:headEnd type="none" w="sm" len="sm"/>
            <a:tailEnd type="none" w="sm" len="sm"/>
          </a:ln>
        </p:spPr>
      </p:sp>
      <p:grpSp>
        <p:nvGrpSpPr>
          <p:cNvPr id="3" name="Group 3"/>
          <p:cNvGrpSpPr/>
          <p:nvPr/>
        </p:nvGrpSpPr>
        <p:grpSpPr>
          <a:xfrm>
            <a:off x="4063518" y="5757771"/>
            <a:ext cx="4331537" cy="1695195"/>
            <a:chOff x="0" y="0"/>
            <a:chExt cx="1140816" cy="446471"/>
          </a:xfrm>
        </p:grpSpPr>
        <p:sp>
          <p:nvSpPr>
            <p:cNvPr id="4" name="Freeform 4"/>
            <p:cNvSpPr/>
            <p:nvPr/>
          </p:nvSpPr>
          <p:spPr>
            <a:xfrm>
              <a:off x="0" y="0"/>
              <a:ext cx="1140816" cy="446471"/>
            </a:xfrm>
            <a:custGeom>
              <a:avLst/>
              <a:gdLst/>
              <a:ahLst/>
              <a:cxnLst/>
              <a:rect l="l" t="t" r="r" b="b"/>
              <a:pathLst>
                <a:path w="1140816" h="446471">
                  <a:moveTo>
                    <a:pt x="60769" y="0"/>
                  </a:moveTo>
                  <a:lnTo>
                    <a:pt x="1080047" y="0"/>
                  </a:lnTo>
                  <a:cubicBezTo>
                    <a:pt x="1113609" y="0"/>
                    <a:pt x="1140816" y="27207"/>
                    <a:pt x="1140816" y="60769"/>
                  </a:cubicBezTo>
                  <a:lnTo>
                    <a:pt x="1140816" y="385702"/>
                  </a:lnTo>
                  <a:cubicBezTo>
                    <a:pt x="1140816" y="401819"/>
                    <a:pt x="1134414" y="417276"/>
                    <a:pt x="1123017" y="428672"/>
                  </a:cubicBezTo>
                  <a:cubicBezTo>
                    <a:pt x="1111621" y="440069"/>
                    <a:pt x="1096164" y="446471"/>
                    <a:pt x="1080047" y="446471"/>
                  </a:cubicBezTo>
                  <a:lnTo>
                    <a:pt x="60769" y="446471"/>
                  </a:lnTo>
                  <a:cubicBezTo>
                    <a:pt x="44652" y="446471"/>
                    <a:pt x="29195" y="440069"/>
                    <a:pt x="17799" y="428672"/>
                  </a:cubicBezTo>
                  <a:cubicBezTo>
                    <a:pt x="6402" y="417276"/>
                    <a:pt x="0" y="401819"/>
                    <a:pt x="0" y="385702"/>
                  </a:cubicBezTo>
                  <a:lnTo>
                    <a:pt x="0" y="60769"/>
                  </a:lnTo>
                  <a:cubicBezTo>
                    <a:pt x="0" y="44652"/>
                    <a:pt x="6402" y="29195"/>
                    <a:pt x="17799" y="17799"/>
                  </a:cubicBezTo>
                  <a:cubicBezTo>
                    <a:pt x="29195" y="6402"/>
                    <a:pt x="44652" y="0"/>
                    <a:pt x="60769" y="0"/>
                  </a:cubicBezTo>
                  <a:close/>
                </a:path>
              </a:pathLst>
            </a:custGeom>
            <a:solidFill>
              <a:srgbClr val="C7B49E"/>
            </a:solidFill>
            <a:ln w="76200" cap="rnd">
              <a:solidFill>
                <a:srgbClr val="BD910E"/>
              </a:solidFill>
              <a:prstDash val="solid"/>
              <a:round/>
            </a:ln>
          </p:spPr>
        </p:sp>
        <p:sp>
          <p:nvSpPr>
            <p:cNvPr id="5" name="TextBox 5"/>
            <p:cNvSpPr txBox="1"/>
            <p:nvPr/>
          </p:nvSpPr>
          <p:spPr>
            <a:xfrm>
              <a:off x="0" y="-76200"/>
              <a:ext cx="1140816" cy="522671"/>
            </a:xfrm>
            <a:prstGeom prst="rect">
              <a:avLst/>
            </a:prstGeom>
          </p:spPr>
          <p:txBody>
            <a:bodyPr lIns="50800" tIns="50800" rIns="50800" bIns="50800" rtlCol="0" anchor="ctr"/>
            <a:lstStyle/>
            <a:p>
              <a:pPr algn="ctr">
                <a:lnSpc>
                  <a:spcPts val="5599"/>
                </a:lnSpc>
              </a:pPr>
              <a:r>
                <a:rPr lang="en-US" sz="3999">
                  <a:solidFill>
                    <a:srgbClr val="000000"/>
                  </a:solidFill>
                  <a:latin typeface="Staatliches"/>
                </a:rPr>
                <a:t>DIPEAN DASGUPTA</a:t>
              </a:r>
            </a:p>
            <a:p>
              <a:pPr algn="ctr">
                <a:lnSpc>
                  <a:spcPts val="5599"/>
                </a:lnSpc>
              </a:pPr>
              <a:r>
                <a:rPr lang="en-US" sz="3999">
                  <a:solidFill>
                    <a:srgbClr val="000000"/>
                  </a:solidFill>
                  <a:latin typeface="Staatliches"/>
                </a:rPr>
                <a:t>UMIP 4841</a:t>
              </a:r>
            </a:p>
          </p:txBody>
        </p:sp>
      </p:grpSp>
      <p:grpSp>
        <p:nvGrpSpPr>
          <p:cNvPr id="6" name="Group 6"/>
          <p:cNvGrpSpPr/>
          <p:nvPr/>
        </p:nvGrpSpPr>
        <p:grpSpPr>
          <a:xfrm rot="-5400000">
            <a:off x="-290878" y="3545807"/>
            <a:ext cx="2623833" cy="248510"/>
            <a:chOff x="0" y="0"/>
            <a:chExt cx="691051" cy="65451"/>
          </a:xfrm>
        </p:grpSpPr>
        <p:sp>
          <p:nvSpPr>
            <p:cNvPr id="7" name="Freeform 7"/>
            <p:cNvSpPr/>
            <p:nvPr/>
          </p:nvSpPr>
          <p:spPr>
            <a:xfrm>
              <a:off x="0" y="0"/>
              <a:ext cx="691051" cy="65451"/>
            </a:xfrm>
            <a:custGeom>
              <a:avLst/>
              <a:gdLst/>
              <a:ahLst/>
              <a:cxnLst/>
              <a:rect l="l" t="t" r="r" b="b"/>
              <a:pathLst>
                <a:path w="691051" h="65451">
                  <a:moveTo>
                    <a:pt x="0" y="0"/>
                  </a:moveTo>
                  <a:lnTo>
                    <a:pt x="691051" y="0"/>
                  </a:lnTo>
                  <a:lnTo>
                    <a:pt x="691051" y="65451"/>
                  </a:lnTo>
                  <a:lnTo>
                    <a:pt x="0" y="65451"/>
                  </a:lnTo>
                  <a:close/>
                </a:path>
              </a:pathLst>
            </a:custGeom>
            <a:solidFill>
              <a:srgbClr val="C7B49E"/>
            </a:solidFill>
          </p:spPr>
        </p:sp>
        <p:sp>
          <p:nvSpPr>
            <p:cNvPr id="8" name="TextBox 8"/>
            <p:cNvSpPr txBox="1"/>
            <p:nvPr/>
          </p:nvSpPr>
          <p:spPr>
            <a:xfrm>
              <a:off x="0" y="-57150"/>
              <a:ext cx="691051" cy="122601"/>
            </a:xfrm>
            <a:prstGeom prst="rect">
              <a:avLst/>
            </a:prstGeom>
          </p:spPr>
          <p:txBody>
            <a:bodyPr lIns="50800" tIns="50800" rIns="50800" bIns="50800" rtlCol="0" anchor="ctr"/>
            <a:lstStyle/>
            <a:p>
              <a:pPr algn="ctr">
                <a:lnSpc>
                  <a:spcPts val="3079"/>
                </a:lnSpc>
              </a:pPr>
              <a:endParaRPr/>
            </a:p>
          </p:txBody>
        </p:sp>
      </p:grpSp>
      <p:grpSp>
        <p:nvGrpSpPr>
          <p:cNvPr id="9" name="Group 9"/>
          <p:cNvGrpSpPr/>
          <p:nvPr/>
        </p:nvGrpSpPr>
        <p:grpSpPr>
          <a:xfrm>
            <a:off x="11557110" y="1998693"/>
            <a:ext cx="5943298" cy="6252321"/>
            <a:chOff x="0" y="0"/>
            <a:chExt cx="1418173" cy="1491912"/>
          </a:xfrm>
        </p:grpSpPr>
        <p:sp>
          <p:nvSpPr>
            <p:cNvPr id="10" name="Freeform 10"/>
            <p:cNvSpPr/>
            <p:nvPr/>
          </p:nvSpPr>
          <p:spPr>
            <a:xfrm>
              <a:off x="0" y="0"/>
              <a:ext cx="1418173" cy="1491912"/>
            </a:xfrm>
            <a:custGeom>
              <a:avLst/>
              <a:gdLst/>
              <a:ahLst/>
              <a:cxnLst/>
              <a:rect l="l" t="t" r="r" b="b"/>
              <a:pathLst>
                <a:path w="1418173" h="1491912">
                  <a:moveTo>
                    <a:pt x="0" y="0"/>
                  </a:moveTo>
                  <a:lnTo>
                    <a:pt x="1418173" y="0"/>
                  </a:lnTo>
                  <a:lnTo>
                    <a:pt x="1418173" y="1491912"/>
                  </a:lnTo>
                  <a:lnTo>
                    <a:pt x="0" y="1491912"/>
                  </a:lnTo>
                  <a:close/>
                </a:path>
              </a:pathLst>
            </a:custGeom>
            <a:blipFill>
              <a:blip r:embed="rId2"/>
              <a:stretch>
                <a:fillRect t="-16551" b="-16551"/>
              </a:stretch>
            </a:blipFill>
          </p:spPr>
        </p:sp>
      </p:grpSp>
      <p:sp>
        <p:nvSpPr>
          <p:cNvPr id="11" name="Freeform 11"/>
          <p:cNvSpPr/>
          <p:nvPr/>
        </p:nvSpPr>
        <p:spPr>
          <a:xfrm>
            <a:off x="5564563" y="1028700"/>
            <a:ext cx="1329446" cy="1329446"/>
          </a:xfrm>
          <a:custGeom>
            <a:avLst/>
            <a:gdLst/>
            <a:ahLst/>
            <a:cxnLst/>
            <a:rect l="l" t="t" r="r" b="b"/>
            <a:pathLst>
              <a:path w="1329446" h="1329446">
                <a:moveTo>
                  <a:pt x="0" y="0"/>
                </a:moveTo>
                <a:lnTo>
                  <a:pt x="1329447" y="0"/>
                </a:lnTo>
                <a:lnTo>
                  <a:pt x="1329447" y="1329446"/>
                </a:lnTo>
                <a:lnTo>
                  <a:pt x="0" y="1329446"/>
                </a:lnTo>
                <a:lnTo>
                  <a:pt x="0" y="0"/>
                </a:lnTo>
                <a:close/>
              </a:path>
            </a:pathLst>
          </a:custGeom>
          <a:blipFill>
            <a:blip r:embed="rId3"/>
            <a:stretch>
              <a:fillRect/>
            </a:stretch>
          </a:blipFill>
        </p:spPr>
      </p:sp>
      <p:sp>
        <p:nvSpPr>
          <p:cNvPr id="12" name="TextBox 12"/>
          <p:cNvSpPr txBox="1"/>
          <p:nvPr/>
        </p:nvSpPr>
        <p:spPr>
          <a:xfrm>
            <a:off x="1028700" y="2196221"/>
            <a:ext cx="10401173" cy="3022268"/>
          </a:xfrm>
          <a:prstGeom prst="rect">
            <a:avLst/>
          </a:prstGeom>
        </p:spPr>
        <p:txBody>
          <a:bodyPr lIns="0" tIns="0" rIns="0" bIns="0" rtlCol="0" anchor="t">
            <a:spAutoFit/>
          </a:bodyPr>
          <a:lstStyle/>
          <a:p>
            <a:pPr algn="ctr">
              <a:lnSpc>
                <a:spcPts val="12127"/>
              </a:lnSpc>
            </a:pPr>
            <a:r>
              <a:rPr lang="en-US" sz="8662">
                <a:solidFill>
                  <a:srgbClr val="000000"/>
                </a:solidFill>
                <a:latin typeface="DM Serif Display"/>
              </a:rPr>
              <a:t>AtliQ</a:t>
            </a:r>
          </a:p>
          <a:p>
            <a:pPr algn="ctr">
              <a:lnSpc>
                <a:spcPts val="12127"/>
              </a:lnSpc>
            </a:pPr>
            <a:r>
              <a:rPr lang="en-US" sz="8662">
                <a:solidFill>
                  <a:srgbClr val="000000"/>
                </a:solidFill>
                <a:latin typeface="DM Serif Display"/>
              </a:rPr>
              <a:t>Hospitality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grpSp>
        <p:nvGrpSpPr>
          <p:cNvPr id="2" name="Group 2"/>
          <p:cNvGrpSpPr/>
          <p:nvPr/>
        </p:nvGrpSpPr>
        <p:grpSpPr>
          <a:xfrm>
            <a:off x="-990600" y="7246547"/>
            <a:ext cx="1834158" cy="3040453"/>
            <a:chOff x="0" y="0"/>
            <a:chExt cx="1114771" cy="1185559"/>
          </a:xfrm>
        </p:grpSpPr>
        <p:sp>
          <p:nvSpPr>
            <p:cNvPr id="3" name="Freeform 3"/>
            <p:cNvSpPr/>
            <p:nvPr/>
          </p:nvSpPr>
          <p:spPr>
            <a:xfrm>
              <a:off x="0" y="0"/>
              <a:ext cx="1114771" cy="1185559"/>
            </a:xfrm>
            <a:custGeom>
              <a:avLst/>
              <a:gdLst/>
              <a:ahLst/>
              <a:cxnLst/>
              <a:rect l="l" t="t" r="r" b="b"/>
              <a:pathLst>
                <a:path w="1114771" h="1185559">
                  <a:moveTo>
                    <a:pt x="0" y="0"/>
                  </a:moveTo>
                  <a:lnTo>
                    <a:pt x="1114771" y="0"/>
                  </a:lnTo>
                  <a:lnTo>
                    <a:pt x="1114771" y="1185559"/>
                  </a:lnTo>
                  <a:lnTo>
                    <a:pt x="0" y="1185559"/>
                  </a:lnTo>
                  <a:close/>
                </a:path>
              </a:pathLst>
            </a:custGeom>
            <a:solidFill>
              <a:srgbClr val="C7B49E"/>
            </a:solidFill>
          </p:spPr>
        </p:sp>
        <p:sp>
          <p:nvSpPr>
            <p:cNvPr id="4" name="TextBox 4"/>
            <p:cNvSpPr txBox="1"/>
            <p:nvPr/>
          </p:nvSpPr>
          <p:spPr>
            <a:xfrm>
              <a:off x="0" y="-57150"/>
              <a:ext cx="1114771" cy="1242709"/>
            </a:xfrm>
            <a:prstGeom prst="rect">
              <a:avLst/>
            </a:prstGeom>
          </p:spPr>
          <p:txBody>
            <a:bodyPr lIns="50800" tIns="50800" rIns="50800" bIns="50800" rtlCol="0" anchor="ctr"/>
            <a:lstStyle/>
            <a:p>
              <a:pPr algn="ctr">
                <a:lnSpc>
                  <a:spcPts val="3079"/>
                </a:lnSpc>
              </a:pPr>
              <a:endParaRPr/>
            </a:p>
          </p:txBody>
        </p:sp>
      </p:grpSp>
      <p:grpSp>
        <p:nvGrpSpPr>
          <p:cNvPr id="5" name="Group 5"/>
          <p:cNvGrpSpPr/>
          <p:nvPr/>
        </p:nvGrpSpPr>
        <p:grpSpPr>
          <a:xfrm>
            <a:off x="16479329" y="8504959"/>
            <a:ext cx="1028198" cy="102819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7B49E"/>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sp>
        <p:nvSpPr>
          <p:cNvPr id="8" name="AutoShape 8"/>
          <p:cNvSpPr/>
          <p:nvPr/>
        </p:nvSpPr>
        <p:spPr>
          <a:xfrm>
            <a:off x="8987164" y="1038225"/>
            <a:ext cx="9300836" cy="0"/>
          </a:xfrm>
          <a:prstGeom prst="line">
            <a:avLst/>
          </a:prstGeom>
          <a:ln w="19050" cap="flat">
            <a:solidFill>
              <a:srgbClr val="000000"/>
            </a:solidFill>
            <a:prstDash val="solid"/>
            <a:headEnd type="none" w="sm" len="sm"/>
            <a:tailEnd type="none" w="sm" len="sm"/>
          </a:ln>
        </p:spPr>
      </p:sp>
      <p:grpSp>
        <p:nvGrpSpPr>
          <p:cNvPr id="9" name="Group 9"/>
          <p:cNvGrpSpPr/>
          <p:nvPr/>
        </p:nvGrpSpPr>
        <p:grpSpPr>
          <a:xfrm>
            <a:off x="17141706" y="896783"/>
            <a:ext cx="1572072" cy="263834"/>
            <a:chOff x="0" y="0"/>
            <a:chExt cx="414044" cy="69487"/>
          </a:xfrm>
        </p:grpSpPr>
        <p:sp>
          <p:nvSpPr>
            <p:cNvPr id="10" name="Freeform 10"/>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1" name="TextBox 11"/>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2" name="Freeform 12"/>
          <p:cNvSpPr/>
          <p:nvPr/>
        </p:nvSpPr>
        <p:spPr>
          <a:xfrm>
            <a:off x="4046706" y="2523711"/>
            <a:ext cx="10194587" cy="4983561"/>
          </a:xfrm>
          <a:custGeom>
            <a:avLst/>
            <a:gdLst/>
            <a:ahLst/>
            <a:cxnLst/>
            <a:rect l="l" t="t" r="r" b="b"/>
            <a:pathLst>
              <a:path w="10194587" h="4983561">
                <a:moveTo>
                  <a:pt x="0" y="0"/>
                </a:moveTo>
                <a:lnTo>
                  <a:pt x="10194588" y="0"/>
                </a:lnTo>
                <a:lnTo>
                  <a:pt x="10194588" y="4983561"/>
                </a:lnTo>
                <a:lnTo>
                  <a:pt x="0" y="4983561"/>
                </a:lnTo>
                <a:lnTo>
                  <a:pt x="0" y="0"/>
                </a:lnTo>
                <a:close/>
              </a:path>
            </a:pathLst>
          </a:custGeom>
          <a:blipFill>
            <a:blip r:embed="rId2"/>
            <a:stretch>
              <a:fillRect/>
            </a:stretch>
          </a:blipFill>
          <a:ln w="57150" cap="rnd">
            <a:solidFill>
              <a:srgbClr val="000000"/>
            </a:solidFill>
            <a:prstDash val="solid"/>
            <a:round/>
          </a:ln>
        </p:spPr>
      </p:sp>
      <p:sp>
        <p:nvSpPr>
          <p:cNvPr id="13" name="TextBox 13"/>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08</a:t>
            </a:r>
          </a:p>
        </p:txBody>
      </p:sp>
      <p:sp>
        <p:nvSpPr>
          <p:cNvPr id="14" name="TextBox 14"/>
          <p:cNvSpPr txBox="1"/>
          <p:nvPr/>
        </p:nvSpPr>
        <p:spPr>
          <a:xfrm>
            <a:off x="5623996" y="491336"/>
            <a:ext cx="3945798" cy="963295"/>
          </a:xfrm>
          <a:prstGeom prst="rect">
            <a:avLst/>
          </a:prstGeom>
        </p:spPr>
        <p:txBody>
          <a:bodyPr lIns="0" tIns="0" rIns="0" bIns="0" rtlCol="0" anchor="t">
            <a:spAutoFit/>
          </a:bodyPr>
          <a:lstStyle/>
          <a:p>
            <a:pPr algn="l">
              <a:lnSpc>
                <a:spcPts val="7489"/>
              </a:lnSpc>
            </a:pPr>
            <a:r>
              <a:rPr lang="en-US" sz="6999">
                <a:solidFill>
                  <a:srgbClr val="000000"/>
                </a:solidFill>
                <a:latin typeface="DM Serif Display"/>
              </a:rPr>
              <a:t>Analysis</a:t>
            </a:r>
          </a:p>
        </p:txBody>
      </p:sp>
      <p:sp>
        <p:nvSpPr>
          <p:cNvPr id="15" name="TextBox 15"/>
          <p:cNvSpPr txBox="1"/>
          <p:nvPr/>
        </p:nvSpPr>
        <p:spPr>
          <a:xfrm>
            <a:off x="1377533" y="1515964"/>
            <a:ext cx="4566067" cy="721996"/>
          </a:xfrm>
          <a:prstGeom prst="rect">
            <a:avLst/>
          </a:prstGeom>
        </p:spPr>
        <p:txBody>
          <a:bodyPr wrap="square" lIns="0" tIns="0" rIns="0" bIns="0" rtlCol="0" anchor="t">
            <a:spAutoFit/>
          </a:bodyPr>
          <a:lstStyle/>
          <a:p>
            <a:pPr algn="ctr">
              <a:lnSpc>
                <a:spcPts val="5879"/>
              </a:lnSpc>
              <a:spcBef>
                <a:spcPct val="0"/>
              </a:spcBef>
            </a:pPr>
            <a:r>
              <a:rPr lang="en-US" sz="4199" dirty="0">
                <a:solidFill>
                  <a:srgbClr val="000000"/>
                </a:solidFill>
                <a:latin typeface="Roboto Bold"/>
              </a:rPr>
              <a:t>Property Analysis</a:t>
            </a:r>
          </a:p>
        </p:txBody>
      </p:sp>
      <p:sp>
        <p:nvSpPr>
          <p:cNvPr id="16" name="TextBox 16"/>
          <p:cNvSpPr txBox="1"/>
          <p:nvPr/>
        </p:nvSpPr>
        <p:spPr>
          <a:xfrm>
            <a:off x="5162772" y="7764447"/>
            <a:ext cx="9154721" cy="426085"/>
          </a:xfrm>
          <a:prstGeom prst="rect">
            <a:avLst/>
          </a:prstGeom>
        </p:spPr>
        <p:txBody>
          <a:bodyPr lIns="0" tIns="0" rIns="0" bIns="0" rtlCol="0" anchor="t">
            <a:spAutoFit/>
          </a:bodyPr>
          <a:lstStyle/>
          <a:p>
            <a:pPr algn="just">
              <a:lnSpc>
                <a:spcPts val="3409"/>
              </a:lnSpc>
            </a:pPr>
            <a:r>
              <a:rPr lang="en-US" sz="2199">
                <a:solidFill>
                  <a:srgbClr val="000000"/>
                </a:solidFill>
                <a:latin typeface="Poppins Bold"/>
              </a:rPr>
              <a:t>Here details on the top properties of AtliQ are shared.</a:t>
            </a:r>
          </a:p>
        </p:txBody>
      </p:sp>
      <p:sp>
        <p:nvSpPr>
          <p:cNvPr id="17" name="Freeform 17"/>
          <p:cNvSpPr/>
          <p:nvPr/>
        </p:nvSpPr>
        <p:spPr>
          <a:xfrm>
            <a:off x="0" y="0"/>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3"/>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TextBox 2"/>
          <p:cNvSpPr txBox="1"/>
          <p:nvPr/>
        </p:nvSpPr>
        <p:spPr>
          <a:xfrm>
            <a:off x="5330863" y="3076434"/>
            <a:ext cx="7626275" cy="2067066"/>
          </a:xfrm>
          <a:prstGeom prst="rect">
            <a:avLst/>
          </a:prstGeom>
        </p:spPr>
        <p:txBody>
          <a:bodyPr lIns="0" tIns="0" rIns="0" bIns="0" rtlCol="0" anchor="t">
            <a:spAutoFit/>
          </a:bodyPr>
          <a:lstStyle/>
          <a:p>
            <a:pPr algn="ctr">
              <a:lnSpc>
                <a:spcPts val="8043"/>
              </a:lnSpc>
            </a:pPr>
            <a:r>
              <a:rPr lang="en-US" sz="7517">
                <a:solidFill>
                  <a:srgbClr val="000000"/>
                </a:solidFill>
                <a:latin typeface="DM Serif Display"/>
              </a:rPr>
              <a:t>Thank You for Watching</a:t>
            </a:r>
          </a:p>
        </p:txBody>
      </p:sp>
      <p:sp>
        <p:nvSpPr>
          <p:cNvPr id="3" name="AutoShape 3"/>
          <p:cNvSpPr/>
          <p:nvPr/>
        </p:nvSpPr>
        <p:spPr>
          <a:xfrm flipV="1">
            <a:off x="-579803" y="1038225"/>
            <a:ext cx="19399263" cy="0"/>
          </a:xfrm>
          <a:prstGeom prst="line">
            <a:avLst/>
          </a:prstGeom>
          <a:ln w="19050" cap="flat">
            <a:solidFill>
              <a:srgbClr val="000000"/>
            </a:solidFill>
            <a:prstDash val="solid"/>
            <a:headEnd type="none" w="sm" len="sm"/>
            <a:tailEnd type="none" w="sm" len="sm"/>
          </a:ln>
        </p:spPr>
      </p:sp>
      <p:grpSp>
        <p:nvGrpSpPr>
          <p:cNvPr id="4" name="Group 4"/>
          <p:cNvGrpSpPr/>
          <p:nvPr/>
        </p:nvGrpSpPr>
        <p:grpSpPr>
          <a:xfrm>
            <a:off x="8357964" y="896783"/>
            <a:ext cx="1572072" cy="263834"/>
            <a:chOff x="0" y="0"/>
            <a:chExt cx="414044" cy="69487"/>
          </a:xfrm>
        </p:grpSpPr>
        <p:sp>
          <p:nvSpPr>
            <p:cNvPr id="5" name="Freeform 5"/>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6" name="TextBox 6"/>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7" name="Freeform 7"/>
          <p:cNvSpPr/>
          <p:nvPr/>
        </p:nvSpPr>
        <p:spPr>
          <a:xfrm>
            <a:off x="8479277" y="1709449"/>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2"/>
            <a:stretch>
              <a:fillRect/>
            </a:stretch>
          </a:blipFill>
        </p:spPr>
      </p:sp>
      <p:sp>
        <p:nvSpPr>
          <p:cNvPr id="8" name="Freeform 8"/>
          <p:cNvSpPr/>
          <p:nvPr/>
        </p:nvSpPr>
        <p:spPr>
          <a:xfrm>
            <a:off x="6121374" y="8207139"/>
            <a:ext cx="384955" cy="384955"/>
          </a:xfrm>
          <a:custGeom>
            <a:avLst/>
            <a:gdLst/>
            <a:ahLst/>
            <a:cxnLst/>
            <a:rect l="l" t="t" r="r" b="b"/>
            <a:pathLst>
              <a:path w="384955" h="384955">
                <a:moveTo>
                  <a:pt x="0" y="0"/>
                </a:moveTo>
                <a:lnTo>
                  <a:pt x="384956" y="0"/>
                </a:lnTo>
                <a:lnTo>
                  <a:pt x="384956" y="384955"/>
                </a:lnTo>
                <a:lnTo>
                  <a:pt x="0" y="38495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a:off x="6121374" y="6795566"/>
            <a:ext cx="384955" cy="384955"/>
          </a:xfrm>
          <a:custGeom>
            <a:avLst/>
            <a:gdLst/>
            <a:ahLst/>
            <a:cxnLst/>
            <a:rect l="l" t="t" r="r" b="b"/>
            <a:pathLst>
              <a:path w="384955" h="384955">
                <a:moveTo>
                  <a:pt x="0" y="0"/>
                </a:moveTo>
                <a:lnTo>
                  <a:pt x="384956" y="0"/>
                </a:lnTo>
                <a:lnTo>
                  <a:pt x="384956" y="384956"/>
                </a:lnTo>
                <a:lnTo>
                  <a:pt x="0" y="3849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6121374" y="7444202"/>
            <a:ext cx="384783" cy="384955"/>
          </a:xfrm>
          <a:custGeom>
            <a:avLst/>
            <a:gdLst/>
            <a:ahLst/>
            <a:cxnLst/>
            <a:rect l="l" t="t" r="r" b="b"/>
            <a:pathLst>
              <a:path w="384783" h="384955">
                <a:moveTo>
                  <a:pt x="0" y="0"/>
                </a:moveTo>
                <a:lnTo>
                  <a:pt x="384783" y="0"/>
                </a:lnTo>
                <a:lnTo>
                  <a:pt x="384783" y="384956"/>
                </a:lnTo>
                <a:lnTo>
                  <a:pt x="0" y="38495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p:cNvSpPr/>
          <p:nvPr/>
        </p:nvSpPr>
        <p:spPr>
          <a:xfrm>
            <a:off x="6121374" y="6291617"/>
            <a:ext cx="384955" cy="384955"/>
          </a:xfrm>
          <a:custGeom>
            <a:avLst/>
            <a:gdLst/>
            <a:ahLst/>
            <a:cxnLst/>
            <a:rect l="l" t="t" r="r" b="b"/>
            <a:pathLst>
              <a:path w="384955" h="384955">
                <a:moveTo>
                  <a:pt x="0" y="0"/>
                </a:moveTo>
                <a:lnTo>
                  <a:pt x="384956" y="0"/>
                </a:lnTo>
                <a:lnTo>
                  <a:pt x="384956" y="384956"/>
                </a:lnTo>
                <a:lnTo>
                  <a:pt x="0" y="38495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2" name="TextBox 12"/>
          <p:cNvSpPr txBox="1"/>
          <p:nvPr/>
        </p:nvSpPr>
        <p:spPr>
          <a:xfrm>
            <a:off x="6656624" y="7240662"/>
            <a:ext cx="5857379" cy="71875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https://github.com/DipeanDas/UM_InternshipProjects/tree/main/AtliqHospitalityAnalysis</a:t>
            </a:r>
          </a:p>
        </p:txBody>
      </p:sp>
      <p:sp>
        <p:nvSpPr>
          <p:cNvPr id="13" name="TextBox 13"/>
          <p:cNvSpPr txBox="1"/>
          <p:nvPr/>
        </p:nvSpPr>
        <p:spPr>
          <a:xfrm>
            <a:off x="6656624" y="6776304"/>
            <a:ext cx="5857379"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dipeandasgupta@gmail.com</a:t>
            </a:r>
          </a:p>
        </p:txBody>
      </p:sp>
      <p:sp>
        <p:nvSpPr>
          <p:cNvPr id="14" name="TextBox 14"/>
          <p:cNvSpPr txBox="1"/>
          <p:nvPr/>
        </p:nvSpPr>
        <p:spPr>
          <a:xfrm>
            <a:off x="6656624" y="8187876"/>
            <a:ext cx="4032348"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Gandhinagar,Gujarat</a:t>
            </a:r>
          </a:p>
        </p:txBody>
      </p:sp>
      <p:sp>
        <p:nvSpPr>
          <p:cNvPr id="15" name="TextBox 15"/>
          <p:cNvSpPr txBox="1"/>
          <p:nvPr/>
        </p:nvSpPr>
        <p:spPr>
          <a:xfrm>
            <a:off x="6656624" y="6259481"/>
            <a:ext cx="2370741"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+91 7778992530</a:t>
            </a:r>
          </a:p>
        </p:txBody>
      </p:sp>
      <p:sp>
        <p:nvSpPr>
          <p:cNvPr id="16" name="TextBox 16"/>
          <p:cNvSpPr txBox="1"/>
          <p:nvPr/>
        </p:nvSpPr>
        <p:spPr>
          <a:xfrm>
            <a:off x="7238342" y="5659733"/>
            <a:ext cx="3811316" cy="437822"/>
          </a:xfrm>
          <a:prstGeom prst="rect">
            <a:avLst/>
          </a:prstGeom>
        </p:spPr>
        <p:txBody>
          <a:bodyPr lIns="0" tIns="0" rIns="0" bIns="0" rtlCol="0" anchor="t">
            <a:spAutoFit/>
          </a:bodyPr>
          <a:lstStyle/>
          <a:p>
            <a:pPr algn="l">
              <a:lnSpc>
                <a:spcPts val="3468"/>
              </a:lnSpc>
            </a:pPr>
            <a:r>
              <a:rPr lang="en-US" sz="2477">
                <a:solidFill>
                  <a:srgbClr val="000000"/>
                </a:solidFill>
                <a:latin typeface="Montserrat Light Bold"/>
              </a:rPr>
              <a:t>DIPEAN DASGUPTA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AutoShape 2"/>
          <p:cNvSpPr/>
          <p:nvPr/>
        </p:nvSpPr>
        <p:spPr>
          <a:xfrm>
            <a:off x="1028700" y="-266229"/>
            <a:ext cx="0" cy="10990315"/>
          </a:xfrm>
          <a:prstGeom prst="line">
            <a:avLst/>
          </a:prstGeom>
          <a:ln w="19050" cap="flat">
            <a:solidFill>
              <a:srgbClr val="000000"/>
            </a:solidFill>
            <a:prstDash val="solid"/>
            <a:headEnd type="none" w="sm" len="sm"/>
            <a:tailEnd type="none" w="sm" len="sm"/>
          </a:ln>
        </p:spPr>
      </p:sp>
      <p:grpSp>
        <p:nvGrpSpPr>
          <p:cNvPr id="3" name="Group 3"/>
          <p:cNvGrpSpPr/>
          <p:nvPr/>
        </p:nvGrpSpPr>
        <p:grpSpPr>
          <a:xfrm>
            <a:off x="-157906" y="6840742"/>
            <a:ext cx="18602694" cy="3563852"/>
            <a:chOff x="0" y="0"/>
            <a:chExt cx="2882044" cy="552134"/>
          </a:xfrm>
        </p:grpSpPr>
        <p:sp>
          <p:nvSpPr>
            <p:cNvPr id="4" name="Freeform 4"/>
            <p:cNvSpPr/>
            <p:nvPr/>
          </p:nvSpPr>
          <p:spPr>
            <a:xfrm>
              <a:off x="0" y="0"/>
              <a:ext cx="2882044" cy="552134"/>
            </a:xfrm>
            <a:custGeom>
              <a:avLst/>
              <a:gdLst/>
              <a:ahLst/>
              <a:cxnLst/>
              <a:rect l="l" t="t" r="r" b="b"/>
              <a:pathLst>
                <a:path w="2882044" h="552134">
                  <a:moveTo>
                    <a:pt x="0" y="0"/>
                  </a:moveTo>
                  <a:lnTo>
                    <a:pt x="2882044" y="0"/>
                  </a:lnTo>
                  <a:lnTo>
                    <a:pt x="2882044" y="552134"/>
                  </a:lnTo>
                  <a:lnTo>
                    <a:pt x="0" y="552134"/>
                  </a:lnTo>
                  <a:close/>
                </a:path>
              </a:pathLst>
            </a:custGeom>
            <a:blipFill>
              <a:blip r:embed="rId2"/>
              <a:stretch>
                <a:fillRect t="-124048" b="-124048"/>
              </a:stretch>
            </a:blipFill>
          </p:spPr>
        </p:sp>
      </p:grpSp>
      <p:sp>
        <p:nvSpPr>
          <p:cNvPr id="5" name="TextBox 5"/>
          <p:cNvSpPr txBox="1"/>
          <p:nvPr/>
        </p:nvSpPr>
        <p:spPr>
          <a:xfrm>
            <a:off x="2102730" y="2042417"/>
            <a:ext cx="4971795" cy="2067066"/>
          </a:xfrm>
          <a:prstGeom prst="rect">
            <a:avLst/>
          </a:prstGeom>
        </p:spPr>
        <p:txBody>
          <a:bodyPr lIns="0" tIns="0" rIns="0" bIns="0" rtlCol="0" anchor="t">
            <a:spAutoFit/>
          </a:bodyPr>
          <a:lstStyle/>
          <a:p>
            <a:pPr algn="l">
              <a:lnSpc>
                <a:spcPts val="8043"/>
              </a:lnSpc>
            </a:pPr>
            <a:r>
              <a:rPr lang="en-US" sz="7517">
                <a:solidFill>
                  <a:srgbClr val="000000"/>
                </a:solidFill>
                <a:latin typeface="DM Serif Display"/>
              </a:rPr>
              <a:t>Table</a:t>
            </a:r>
          </a:p>
          <a:p>
            <a:pPr algn="l">
              <a:lnSpc>
                <a:spcPts val="8043"/>
              </a:lnSpc>
            </a:pPr>
            <a:r>
              <a:rPr lang="en-US" sz="7517">
                <a:solidFill>
                  <a:srgbClr val="000000"/>
                </a:solidFill>
                <a:latin typeface="DM Serif Display"/>
              </a:rPr>
              <a:t>of Content</a:t>
            </a:r>
          </a:p>
        </p:txBody>
      </p:sp>
      <p:sp>
        <p:nvSpPr>
          <p:cNvPr id="6" name="TextBox 6"/>
          <p:cNvSpPr txBox="1"/>
          <p:nvPr/>
        </p:nvSpPr>
        <p:spPr>
          <a:xfrm>
            <a:off x="8798550" y="1549417"/>
            <a:ext cx="1007152" cy="476736"/>
          </a:xfrm>
          <a:prstGeom prst="rect">
            <a:avLst/>
          </a:prstGeom>
        </p:spPr>
        <p:txBody>
          <a:bodyPr lIns="0" tIns="0" rIns="0" bIns="0" rtlCol="0" anchor="t">
            <a:spAutoFit/>
          </a:bodyPr>
          <a:lstStyle/>
          <a:p>
            <a:pPr algn="l">
              <a:lnSpc>
                <a:spcPts val="3745"/>
              </a:lnSpc>
            </a:pPr>
            <a:r>
              <a:rPr lang="en-US" sz="3500">
                <a:solidFill>
                  <a:srgbClr val="000000"/>
                </a:solidFill>
                <a:latin typeface="DM Serif Display"/>
              </a:rPr>
              <a:t>01.</a:t>
            </a:r>
          </a:p>
        </p:txBody>
      </p:sp>
      <p:sp>
        <p:nvSpPr>
          <p:cNvPr id="7" name="TextBox 7"/>
          <p:cNvSpPr txBox="1"/>
          <p:nvPr/>
        </p:nvSpPr>
        <p:spPr>
          <a:xfrm>
            <a:off x="13243396" y="2850686"/>
            <a:ext cx="1007152" cy="476736"/>
          </a:xfrm>
          <a:prstGeom prst="rect">
            <a:avLst/>
          </a:prstGeom>
        </p:spPr>
        <p:txBody>
          <a:bodyPr lIns="0" tIns="0" rIns="0" bIns="0" rtlCol="0" anchor="t">
            <a:spAutoFit/>
          </a:bodyPr>
          <a:lstStyle/>
          <a:p>
            <a:pPr algn="l">
              <a:lnSpc>
                <a:spcPts val="3745"/>
              </a:lnSpc>
            </a:pPr>
            <a:r>
              <a:rPr lang="en-US" sz="3500">
                <a:solidFill>
                  <a:srgbClr val="000000"/>
                </a:solidFill>
                <a:latin typeface="DM Serif Display"/>
              </a:rPr>
              <a:t>05.</a:t>
            </a:r>
          </a:p>
        </p:txBody>
      </p:sp>
      <p:sp>
        <p:nvSpPr>
          <p:cNvPr id="8" name="TextBox 8"/>
          <p:cNvSpPr txBox="1"/>
          <p:nvPr/>
        </p:nvSpPr>
        <p:spPr>
          <a:xfrm>
            <a:off x="8798550" y="2898311"/>
            <a:ext cx="1007152" cy="476736"/>
          </a:xfrm>
          <a:prstGeom prst="rect">
            <a:avLst/>
          </a:prstGeom>
        </p:spPr>
        <p:txBody>
          <a:bodyPr lIns="0" tIns="0" rIns="0" bIns="0" rtlCol="0" anchor="t">
            <a:spAutoFit/>
          </a:bodyPr>
          <a:lstStyle/>
          <a:p>
            <a:pPr algn="l">
              <a:lnSpc>
                <a:spcPts val="3745"/>
              </a:lnSpc>
            </a:pPr>
            <a:r>
              <a:rPr lang="en-US" sz="3500">
                <a:solidFill>
                  <a:srgbClr val="000000"/>
                </a:solidFill>
                <a:latin typeface="DM Serif Display"/>
              </a:rPr>
              <a:t>02.</a:t>
            </a:r>
          </a:p>
        </p:txBody>
      </p:sp>
      <p:sp>
        <p:nvSpPr>
          <p:cNvPr id="9" name="TextBox 9"/>
          <p:cNvSpPr txBox="1"/>
          <p:nvPr/>
        </p:nvSpPr>
        <p:spPr>
          <a:xfrm>
            <a:off x="8846175" y="4304617"/>
            <a:ext cx="1007152" cy="476736"/>
          </a:xfrm>
          <a:prstGeom prst="rect">
            <a:avLst/>
          </a:prstGeom>
        </p:spPr>
        <p:txBody>
          <a:bodyPr lIns="0" tIns="0" rIns="0" bIns="0" rtlCol="0" anchor="t">
            <a:spAutoFit/>
          </a:bodyPr>
          <a:lstStyle/>
          <a:p>
            <a:pPr algn="l">
              <a:lnSpc>
                <a:spcPts val="3745"/>
              </a:lnSpc>
            </a:pPr>
            <a:r>
              <a:rPr lang="en-US" sz="3500">
                <a:solidFill>
                  <a:srgbClr val="000000"/>
                </a:solidFill>
                <a:latin typeface="DM Serif Display"/>
              </a:rPr>
              <a:t>03.</a:t>
            </a:r>
          </a:p>
        </p:txBody>
      </p:sp>
      <p:sp>
        <p:nvSpPr>
          <p:cNvPr id="10" name="TextBox 10"/>
          <p:cNvSpPr txBox="1"/>
          <p:nvPr/>
        </p:nvSpPr>
        <p:spPr>
          <a:xfrm>
            <a:off x="13243396" y="1460760"/>
            <a:ext cx="1007152" cy="476736"/>
          </a:xfrm>
          <a:prstGeom prst="rect">
            <a:avLst/>
          </a:prstGeom>
        </p:spPr>
        <p:txBody>
          <a:bodyPr lIns="0" tIns="0" rIns="0" bIns="0" rtlCol="0" anchor="t">
            <a:spAutoFit/>
          </a:bodyPr>
          <a:lstStyle/>
          <a:p>
            <a:pPr algn="l">
              <a:lnSpc>
                <a:spcPts val="3745"/>
              </a:lnSpc>
            </a:pPr>
            <a:r>
              <a:rPr lang="en-US" sz="3500">
                <a:solidFill>
                  <a:srgbClr val="000000"/>
                </a:solidFill>
                <a:latin typeface="DM Serif Display"/>
              </a:rPr>
              <a:t>04.</a:t>
            </a:r>
          </a:p>
        </p:txBody>
      </p:sp>
      <p:sp>
        <p:nvSpPr>
          <p:cNvPr id="11" name="TextBox 11"/>
          <p:cNvSpPr txBox="1"/>
          <p:nvPr/>
        </p:nvSpPr>
        <p:spPr>
          <a:xfrm>
            <a:off x="9805702" y="1506391"/>
            <a:ext cx="2770041" cy="457835"/>
          </a:xfrm>
          <a:prstGeom prst="rect">
            <a:avLst/>
          </a:prstGeom>
        </p:spPr>
        <p:txBody>
          <a:bodyPr lIns="0" tIns="0" rIns="0" bIns="0" rtlCol="0" anchor="t">
            <a:spAutoFit/>
          </a:bodyPr>
          <a:lstStyle/>
          <a:p>
            <a:pPr algn="l">
              <a:lnSpc>
                <a:spcPts val="3639"/>
              </a:lnSpc>
            </a:pPr>
            <a:r>
              <a:rPr lang="en-US" sz="2599">
                <a:solidFill>
                  <a:srgbClr val="000000"/>
                </a:solidFill>
                <a:latin typeface="Poppins Bold"/>
              </a:rPr>
              <a:t>INTRODUCTION</a:t>
            </a:r>
          </a:p>
        </p:txBody>
      </p:sp>
      <p:sp>
        <p:nvSpPr>
          <p:cNvPr id="12" name="TextBox 12"/>
          <p:cNvSpPr txBox="1"/>
          <p:nvPr/>
        </p:nvSpPr>
        <p:spPr>
          <a:xfrm>
            <a:off x="14191521" y="2850294"/>
            <a:ext cx="2468601" cy="457835"/>
          </a:xfrm>
          <a:prstGeom prst="rect">
            <a:avLst/>
          </a:prstGeom>
        </p:spPr>
        <p:txBody>
          <a:bodyPr lIns="0" tIns="0" rIns="0" bIns="0" rtlCol="0" anchor="t">
            <a:spAutoFit/>
          </a:bodyPr>
          <a:lstStyle/>
          <a:p>
            <a:pPr algn="l">
              <a:lnSpc>
                <a:spcPts val="3639"/>
              </a:lnSpc>
            </a:pPr>
            <a:r>
              <a:rPr lang="en-US" sz="2599">
                <a:solidFill>
                  <a:srgbClr val="000000"/>
                </a:solidFill>
                <a:latin typeface="Poppins Bold"/>
              </a:rPr>
              <a:t>CONCLUSION</a:t>
            </a:r>
          </a:p>
        </p:txBody>
      </p:sp>
      <p:sp>
        <p:nvSpPr>
          <p:cNvPr id="13" name="TextBox 13"/>
          <p:cNvSpPr txBox="1"/>
          <p:nvPr/>
        </p:nvSpPr>
        <p:spPr>
          <a:xfrm>
            <a:off x="9805702" y="2784011"/>
            <a:ext cx="2494719" cy="915035"/>
          </a:xfrm>
          <a:prstGeom prst="rect">
            <a:avLst/>
          </a:prstGeom>
        </p:spPr>
        <p:txBody>
          <a:bodyPr lIns="0" tIns="0" rIns="0" bIns="0" rtlCol="0" anchor="t">
            <a:spAutoFit/>
          </a:bodyPr>
          <a:lstStyle/>
          <a:p>
            <a:pPr algn="l">
              <a:lnSpc>
                <a:spcPts val="3639"/>
              </a:lnSpc>
            </a:pPr>
            <a:r>
              <a:rPr lang="en-US" sz="2599">
                <a:solidFill>
                  <a:srgbClr val="000000"/>
                </a:solidFill>
                <a:latin typeface="Poppins Bold"/>
              </a:rPr>
              <a:t>DATA OVERVIEW</a:t>
            </a:r>
          </a:p>
        </p:txBody>
      </p:sp>
      <p:sp>
        <p:nvSpPr>
          <p:cNvPr id="14" name="TextBox 14"/>
          <p:cNvSpPr txBox="1"/>
          <p:nvPr/>
        </p:nvSpPr>
        <p:spPr>
          <a:xfrm>
            <a:off x="9853327" y="4285194"/>
            <a:ext cx="2770041" cy="457835"/>
          </a:xfrm>
          <a:prstGeom prst="rect">
            <a:avLst/>
          </a:prstGeom>
        </p:spPr>
        <p:txBody>
          <a:bodyPr lIns="0" tIns="0" rIns="0" bIns="0" rtlCol="0" anchor="t">
            <a:spAutoFit/>
          </a:bodyPr>
          <a:lstStyle/>
          <a:p>
            <a:pPr algn="l">
              <a:lnSpc>
                <a:spcPts val="3639"/>
              </a:lnSpc>
            </a:pPr>
            <a:r>
              <a:rPr lang="en-US" sz="2599">
                <a:solidFill>
                  <a:srgbClr val="000000"/>
                </a:solidFill>
                <a:latin typeface="Poppins Bold"/>
              </a:rPr>
              <a:t>ANALYSIS</a:t>
            </a:r>
          </a:p>
        </p:txBody>
      </p:sp>
      <p:sp>
        <p:nvSpPr>
          <p:cNvPr id="15" name="TextBox 15"/>
          <p:cNvSpPr txBox="1"/>
          <p:nvPr/>
        </p:nvSpPr>
        <p:spPr>
          <a:xfrm>
            <a:off x="14250548" y="1450843"/>
            <a:ext cx="2770041" cy="457835"/>
          </a:xfrm>
          <a:prstGeom prst="rect">
            <a:avLst/>
          </a:prstGeom>
        </p:spPr>
        <p:txBody>
          <a:bodyPr lIns="0" tIns="0" rIns="0" bIns="0" rtlCol="0" anchor="t">
            <a:spAutoFit/>
          </a:bodyPr>
          <a:lstStyle/>
          <a:p>
            <a:pPr algn="l">
              <a:lnSpc>
                <a:spcPts val="3639"/>
              </a:lnSpc>
            </a:pPr>
            <a:r>
              <a:rPr lang="en-US" sz="2599">
                <a:solidFill>
                  <a:srgbClr val="000000"/>
                </a:solidFill>
                <a:latin typeface="Poppins Bold"/>
              </a:rPr>
              <a:t>DASHBOARD</a:t>
            </a:r>
          </a:p>
        </p:txBody>
      </p:sp>
      <p:sp>
        <p:nvSpPr>
          <p:cNvPr id="16" name="TextBox 16"/>
          <p:cNvSpPr txBox="1"/>
          <p:nvPr/>
        </p:nvSpPr>
        <p:spPr>
          <a:xfrm>
            <a:off x="2151505" y="1407400"/>
            <a:ext cx="1386122" cy="368300"/>
          </a:xfrm>
          <a:prstGeom prst="rect">
            <a:avLst/>
          </a:prstGeom>
        </p:spPr>
        <p:txBody>
          <a:bodyPr lIns="0" tIns="0" rIns="0" bIns="0" rtlCol="0" anchor="t">
            <a:spAutoFit/>
          </a:bodyPr>
          <a:lstStyle/>
          <a:p>
            <a:pPr algn="l">
              <a:lnSpc>
                <a:spcPts val="2800"/>
              </a:lnSpc>
            </a:pPr>
            <a:r>
              <a:rPr lang="en-US" sz="2000" spc="150">
                <a:solidFill>
                  <a:srgbClr val="000000"/>
                </a:solidFill>
                <a:latin typeface="Poppins"/>
              </a:rPr>
              <a:t>INDEX</a:t>
            </a:r>
          </a:p>
        </p:txBody>
      </p:sp>
      <p:grpSp>
        <p:nvGrpSpPr>
          <p:cNvPr id="17" name="Group 17"/>
          <p:cNvGrpSpPr/>
          <p:nvPr/>
        </p:nvGrpSpPr>
        <p:grpSpPr>
          <a:xfrm rot="-5400000">
            <a:off x="242664" y="2067254"/>
            <a:ext cx="1572072" cy="263834"/>
            <a:chOff x="0" y="0"/>
            <a:chExt cx="414044" cy="69487"/>
          </a:xfrm>
        </p:grpSpPr>
        <p:sp>
          <p:nvSpPr>
            <p:cNvPr id="18" name="Freeform 18"/>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9" name="TextBox 19"/>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20" name="Freeform 20"/>
          <p:cNvSpPr/>
          <p:nvPr/>
        </p:nvSpPr>
        <p:spPr>
          <a:xfrm>
            <a:off x="16355866" y="5143500"/>
            <a:ext cx="1329446" cy="1329446"/>
          </a:xfrm>
          <a:custGeom>
            <a:avLst/>
            <a:gdLst/>
            <a:ahLst/>
            <a:cxnLst/>
            <a:rect l="l" t="t" r="r" b="b"/>
            <a:pathLst>
              <a:path w="1329446" h="1329446">
                <a:moveTo>
                  <a:pt x="0" y="0"/>
                </a:moveTo>
                <a:lnTo>
                  <a:pt x="1329447" y="0"/>
                </a:lnTo>
                <a:lnTo>
                  <a:pt x="1329447" y="1329446"/>
                </a:lnTo>
                <a:lnTo>
                  <a:pt x="0" y="1329446"/>
                </a:lnTo>
                <a:lnTo>
                  <a:pt x="0" y="0"/>
                </a:lnTo>
                <a:close/>
              </a:path>
            </a:pathLst>
          </a:custGeom>
          <a:blipFill>
            <a:blip r:embed="rId3"/>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grpSp>
        <p:nvGrpSpPr>
          <p:cNvPr id="2" name="Group 2"/>
          <p:cNvGrpSpPr/>
          <p:nvPr/>
        </p:nvGrpSpPr>
        <p:grpSpPr>
          <a:xfrm>
            <a:off x="-117594" y="-102895"/>
            <a:ext cx="5600945" cy="10533086"/>
            <a:chOff x="0" y="0"/>
            <a:chExt cx="867733" cy="1631851"/>
          </a:xfrm>
        </p:grpSpPr>
        <p:sp>
          <p:nvSpPr>
            <p:cNvPr id="3" name="Freeform 3"/>
            <p:cNvSpPr/>
            <p:nvPr/>
          </p:nvSpPr>
          <p:spPr>
            <a:xfrm>
              <a:off x="0" y="0"/>
              <a:ext cx="867733" cy="1631851"/>
            </a:xfrm>
            <a:custGeom>
              <a:avLst/>
              <a:gdLst/>
              <a:ahLst/>
              <a:cxnLst/>
              <a:rect l="l" t="t" r="r" b="b"/>
              <a:pathLst>
                <a:path w="867733" h="1631851">
                  <a:moveTo>
                    <a:pt x="0" y="0"/>
                  </a:moveTo>
                  <a:lnTo>
                    <a:pt x="867733" y="0"/>
                  </a:lnTo>
                  <a:lnTo>
                    <a:pt x="867733" y="1631851"/>
                  </a:lnTo>
                  <a:lnTo>
                    <a:pt x="0" y="1631851"/>
                  </a:lnTo>
                  <a:close/>
                </a:path>
              </a:pathLst>
            </a:custGeom>
            <a:blipFill>
              <a:blip r:embed="rId2"/>
              <a:stretch>
                <a:fillRect l="-19268" r="-19268"/>
              </a:stretch>
            </a:blipFill>
          </p:spPr>
        </p:sp>
      </p:grpSp>
      <p:grpSp>
        <p:nvGrpSpPr>
          <p:cNvPr id="4" name="Group 4"/>
          <p:cNvGrpSpPr/>
          <p:nvPr/>
        </p:nvGrpSpPr>
        <p:grpSpPr>
          <a:xfrm>
            <a:off x="16479329" y="8504959"/>
            <a:ext cx="1028198" cy="102819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7B49E"/>
            </a:solidFill>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sp>
        <p:nvSpPr>
          <p:cNvPr id="7" name="TextBox 7"/>
          <p:cNvSpPr txBox="1"/>
          <p:nvPr/>
        </p:nvSpPr>
        <p:spPr>
          <a:xfrm>
            <a:off x="5807499" y="547216"/>
            <a:ext cx="4375356" cy="832485"/>
          </a:xfrm>
          <a:prstGeom prst="rect">
            <a:avLst/>
          </a:prstGeom>
        </p:spPr>
        <p:txBody>
          <a:bodyPr lIns="0" tIns="0" rIns="0" bIns="0" rtlCol="0" anchor="t">
            <a:spAutoFit/>
          </a:bodyPr>
          <a:lstStyle/>
          <a:p>
            <a:pPr algn="l">
              <a:lnSpc>
                <a:spcPts val="6420"/>
              </a:lnSpc>
            </a:pPr>
            <a:r>
              <a:rPr lang="en-US" sz="6000">
                <a:solidFill>
                  <a:srgbClr val="000000"/>
                </a:solidFill>
                <a:latin typeface="DM Serif Display"/>
              </a:rPr>
              <a:t>Introduction</a:t>
            </a:r>
          </a:p>
        </p:txBody>
      </p:sp>
      <p:sp>
        <p:nvSpPr>
          <p:cNvPr id="8" name="TextBox 8"/>
          <p:cNvSpPr txBox="1"/>
          <p:nvPr/>
        </p:nvSpPr>
        <p:spPr>
          <a:xfrm>
            <a:off x="6350353" y="2335655"/>
            <a:ext cx="10791352" cy="4822825"/>
          </a:xfrm>
          <a:prstGeom prst="rect">
            <a:avLst/>
          </a:prstGeom>
        </p:spPr>
        <p:txBody>
          <a:bodyPr lIns="0" tIns="0" rIns="0" bIns="0" rtlCol="0" anchor="t">
            <a:spAutoFit/>
          </a:bodyPr>
          <a:lstStyle/>
          <a:p>
            <a:pPr algn="just">
              <a:lnSpc>
                <a:spcPts val="3499"/>
              </a:lnSpc>
            </a:pPr>
            <a:r>
              <a:rPr lang="en-US" sz="2499">
                <a:solidFill>
                  <a:srgbClr val="000000"/>
                </a:solidFill>
                <a:latin typeface="Poppins Light"/>
              </a:rPr>
              <a:t>The AtliQ Hotels Hospitality Analysis Report offers a comprehensive overview of the performance and guest experience across AtliQ Hotels' properties. Covering key metrics from occupancy rates and revenue trends to customer satisfaction and service quality from recent data, this report aims to identify strengths and areas for improvement. By analyzing data on guest demographics, booking patterns, and feedback, the report provides valuable insights into the factors driving customer loyalty and profitability. This in-depth analysis supports informed decision-making to enhance guest experiences, optimize operations, and position AtliQ Hotels for continued growth in a competitive hospitality market.</a:t>
            </a:r>
          </a:p>
        </p:txBody>
      </p:sp>
      <p:sp>
        <p:nvSpPr>
          <p:cNvPr id="9" name="TextBox 9"/>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01</a:t>
            </a:r>
          </a:p>
        </p:txBody>
      </p:sp>
      <p:sp>
        <p:nvSpPr>
          <p:cNvPr id="10" name="AutoShape 10"/>
          <p:cNvSpPr/>
          <p:nvPr/>
        </p:nvSpPr>
        <p:spPr>
          <a:xfrm>
            <a:off x="10163805" y="1002382"/>
            <a:ext cx="8655654" cy="35843"/>
          </a:xfrm>
          <a:prstGeom prst="line">
            <a:avLst/>
          </a:prstGeom>
          <a:ln w="19050" cap="flat">
            <a:solidFill>
              <a:srgbClr val="000000"/>
            </a:solidFill>
            <a:prstDash val="solid"/>
            <a:headEnd type="none" w="sm" len="sm"/>
            <a:tailEnd type="none" w="sm" len="sm"/>
          </a:ln>
        </p:spPr>
      </p:sp>
      <p:grpSp>
        <p:nvGrpSpPr>
          <p:cNvPr id="11" name="Group 11"/>
          <p:cNvGrpSpPr/>
          <p:nvPr/>
        </p:nvGrpSpPr>
        <p:grpSpPr>
          <a:xfrm>
            <a:off x="17141706" y="896783"/>
            <a:ext cx="1572072" cy="263834"/>
            <a:chOff x="0" y="0"/>
            <a:chExt cx="414044" cy="69487"/>
          </a:xfrm>
        </p:grpSpPr>
        <p:sp>
          <p:nvSpPr>
            <p:cNvPr id="12" name="Freeform 12"/>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3" name="TextBox 13"/>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4" name="Freeform 14"/>
          <p:cNvSpPr/>
          <p:nvPr/>
        </p:nvSpPr>
        <p:spPr>
          <a:xfrm>
            <a:off x="5483351" y="8868433"/>
            <a:ext cx="1329446" cy="1329446"/>
          </a:xfrm>
          <a:custGeom>
            <a:avLst/>
            <a:gdLst/>
            <a:ahLst/>
            <a:cxnLst/>
            <a:rect l="l" t="t" r="r" b="b"/>
            <a:pathLst>
              <a:path w="1329446" h="1329446">
                <a:moveTo>
                  <a:pt x="0" y="0"/>
                </a:moveTo>
                <a:lnTo>
                  <a:pt x="1329446" y="0"/>
                </a:lnTo>
                <a:lnTo>
                  <a:pt x="1329446" y="1329447"/>
                </a:lnTo>
                <a:lnTo>
                  <a:pt x="0" y="1329447"/>
                </a:lnTo>
                <a:lnTo>
                  <a:pt x="0" y="0"/>
                </a:lnTo>
                <a:close/>
              </a:path>
            </a:pathLst>
          </a:custGeom>
          <a:blipFill>
            <a:blip r:embed="rId3"/>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TextBox 2"/>
          <p:cNvSpPr txBox="1"/>
          <p:nvPr/>
        </p:nvSpPr>
        <p:spPr>
          <a:xfrm>
            <a:off x="1698036" y="1978186"/>
            <a:ext cx="5869736" cy="832485"/>
          </a:xfrm>
          <a:prstGeom prst="rect">
            <a:avLst/>
          </a:prstGeom>
        </p:spPr>
        <p:txBody>
          <a:bodyPr lIns="0" tIns="0" rIns="0" bIns="0" rtlCol="0" anchor="t">
            <a:spAutoFit/>
          </a:bodyPr>
          <a:lstStyle/>
          <a:p>
            <a:pPr algn="l">
              <a:lnSpc>
                <a:spcPts val="6420"/>
              </a:lnSpc>
            </a:pPr>
            <a:r>
              <a:rPr lang="en-US" sz="6000">
                <a:solidFill>
                  <a:srgbClr val="000000"/>
                </a:solidFill>
                <a:latin typeface="DM Serif Display"/>
              </a:rPr>
              <a:t>Data Overview</a:t>
            </a:r>
          </a:p>
        </p:txBody>
      </p:sp>
      <p:grpSp>
        <p:nvGrpSpPr>
          <p:cNvPr id="3" name="Group 3"/>
          <p:cNvGrpSpPr/>
          <p:nvPr/>
        </p:nvGrpSpPr>
        <p:grpSpPr>
          <a:xfrm>
            <a:off x="13450896" y="0"/>
            <a:ext cx="4863288" cy="4187040"/>
            <a:chOff x="0" y="0"/>
            <a:chExt cx="753451" cy="648682"/>
          </a:xfrm>
        </p:grpSpPr>
        <p:sp>
          <p:nvSpPr>
            <p:cNvPr id="4" name="Freeform 4"/>
            <p:cNvSpPr/>
            <p:nvPr/>
          </p:nvSpPr>
          <p:spPr>
            <a:xfrm>
              <a:off x="0" y="0"/>
              <a:ext cx="753451" cy="648682"/>
            </a:xfrm>
            <a:custGeom>
              <a:avLst/>
              <a:gdLst/>
              <a:ahLst/>
              <a:cxnLst/>
              <a:rect l="l" t="t" r="r" b="b"/>
              <a:pathLst>
                <a:path w="753451" h="648682">
                  <a:moveTo>
                    <a:pt x="0" y="0"/>
                  </a:moveTo>
                  <a:lnTo>
                    <a:pt x="753451" y="0"/>
                  </a:lnTo>
                  <a:lnTo>
                    <a:pt x="753451" y="648682"/>
                  </a:lnTo>
                  <a:lnTo>
                    <a:pt x="0" y="648682"/>
                  </a:lnTo>
                  <a:close/>
                </a:path>
              </a:pathLst>
            </a:custGeom>
            <a:blipFill>
              <a:blip r:embed="rId2"/>
              <a:stretch>
                <a:fillRect t="-37113" b="-37113"/>
              </a:stretch>
            </a:blipFill>
          </p:spPr>
        </p:sp>
      </p:grpSp>
      <p:grpSp>
        <p:nvGrpSpPr>
          <p:cNvPr id="5" name="Group 5"/>
          <p:cNvGrpSpPr/>
          <p:nvPr/>
        </p:nvGrpSpPr>
        <p:grpSpPr>
          <a:xfrm>
            <a:off x="13450896" y="4370669"/>
            <a:ext cx="5008622" cy="6011581"/>
            <a:chOff x="0" y="0"/>
            <a:chExt cx="883514" cy="1060434"/>
          </a:xfrm>
        </p:grpSpPr>
        <p:sp>
          <p:nvSpPr>
            <p:cNvPr id="6" name="Freeform 6"/>
            <p:cNvSpPr/>
            <p:nvPr/>
          </p:nvSpPr>
          <p:spPr>
            <a:xfrm>
              <a:off x="0" y="0"/>
              <a:ext cx="883514" cy="1060434"/>
            </a:xfrm>
            <a:custGeom>
              <a:avLst/>
              <a:gdLst/>
              <a:ahLst/>
              <a:cxnLst/>
              <a:rect l="l" t="t" r="r" b="b"/>
              <a:pathLst>
                <a:path w="883514" h="1060434">
                  <a:moveTo>
                    <a:pt x="0" y="0"/>
                  </a:moveTo>
                  <a:lnTo>
                    <a:pt x="883514" y="0"/>
                  </a:lnTo>
                  <a:lnTo>
                    <a:pt x="883514" y="1060434"/>
                  </a:lnTo>
                  <a:lnTo>
                    <a:pt x="0" y="1060434"/>
                  </a:lnTo>
                  <a:close/>
                </a:path>
              </a:pathLst>
            </a:custGeom>
            <a:blipFill>
              <a:blip r:embed="rId3"/>
              <a:stretch>
                <a:fillRect t="-12919" b="-12919"/>
              </a:stretch>
            </a:blipFill>
          </p:spPr>
        </p:sp>
      </p:grpSp>
      <p:sp>
        <p:nvSpPr>
          <p:cNvPr id="7" name="AutoShape 7"/>
          <p:cNvSpPr/>
          <p:nvPr/>
        </p:nvSpPr>
        <p:spPr>
          <a:xfrm flipV="1">
            <a:off x="1698036" y="1038225"/>
            <a:ext cx="10990315" cy="0"/>
          </a:xfrm>
          <a:prstGeom prst="line">
            <a:avLst/>
          </a:prstGeom>
          <a:ln w="19050" cap="flat">
            <a:solidFill>
              <a:srgbClr val="000000"/>
            </a:solidFill>
            <a:prstDash val="solid"/>
            <a:headEnd type="none" w="sm" len="sm"/>
            <a:tailEnd type="none" w="sm" len="sm"/>
          </a:ln>
        </p:spPr>
      </p:sp>
      <p:grpSp>
        <p:nvGrpSpPr>
          <p:cNvPr id="8" name="Group 8"/>
          <p:cNvGrpSpPr/>
          <p:nvPr/>
        </p:nvGrpSpPr>
        <p:grpSpPr>
          <a:xfrm>
            <a:off x="16479329" y="8504959"/>
            <a:ext cx="1028198" cy="102819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7B49E"/>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sp>
        <p:nvSpPr>
          <p:cNvPr id="11" name="TextBox 11"/>
          <p:cNvSpPr txBox="1"/>
          <p:nvPr/>
        </p:nvSpPr>
        <p:spPr>
          <a:xfrm>
            <a:off x="1698036" y="3418690"/>
            <a:ext cx="10990315" cy="5032249"/>
          </a:xfrm>
          <a:prstGeom prst="rect">
            <a:avLst/>
          </a:prstGeom>
        </p:spPr>
        <p:txBody>
          <a:bodyPr lIns="0" tIns="0" rIns="0" bIns="0" rtlCol="0" anchor="t">
            <a:spAutoFit/>
          </a:bodyPr>
          <a:lstStyle/>
          <a:p>
            <a:pPr algn="just">
              <a:lnSpc>
                <a:spcPts val="4445"/>
              </a:lnSpc>
            </a:pPr>
            <a:r>
              <a:rPr lang="en-US" sz="2599">
                <a:solidFill>
                  <a:srgbClr val="000000"/>
                </a:solidFill>
                <a:latin typeface="Poppins Bold"/>
              </a:rPr>
              <a:t>Data : Atliq Hotels Data</a:t>
            </a:r>
          </a:p>
          <a:p>
            <a:pPr algn="just">
              <a:lnSpc>
                <a:spcPts val="4445"/>
              </a:lnSpc>
            </a:pPr>
            <a:r>
              <a:rPr lang="en-US" sz="2599" spc="103">
                <a:solidFill>
                  <a:srgbClr val="000000"/>
                </a:solidFill>
                <a:latin typeface="Poppins Bold"/>
              </a:rPr>
              <a:t>Files:Date,Hotels,Rooms,Bookings,AggregatedBooking,  metrics_list.</a:t>
            </a:r>
          </a:p>
          <a:p>
            <a:pPr algn="just">
              <a:lnSpc>
                <a:spcPts val="4445"/>
              </a:lnSpc>
            </a:pPr>
            <a:r>
              <a:rPr lang="en-US" sz="2599">
                <a:solidFill>
                  <a:srgbClr val="000000"/>
                </a:solidFill>
                <a:latin typeface="Poppins Bold"/>
              </a:rPr>
              <a:t>Timespan: May to July 2022.</a:t>
            </a:r>
          </a:p>
          <a:p>
            <a:pPr algn="just">
              <a:lnSpc>
                <a:spcPts val="4445"/>
              </a:lnSpc>
            </a:pPr>
            <a:r>
              <a:rPr lang="en-US" sz="2599">
                <a:solidFill>
                  <a:srgbClr val="000000"/>
                </a:solidFill>
                <a:latin typeface="Poppins Bold"/>
              </a:rPr>
              <a:t>Total Property: 25</a:t>
            </a:r>
          </a:p>
          <a:p>
            <a:pPr algn="just">
              <a:lnSpc>
                <a:spcPts val="4445"/>
              </a:lnSpc>
            </a:pPr>
            <a:r>
              <a:rPr lang="en-US" sz="2599">
                <a:solidFill>
                  <a:srgbClr val="000000"/>
                </a:solidFill>
                <a:latin typeface="Poppins Bold"/>
              </a:rPr>
              <a:t>Property category : Luxury, Business</a:t>
            </a:r>
          </a:p>
          <a:p>
            <a:pPr algn="just">
              <a:lnSpc>
                <a:spcPts val="4445"/>
              </a:lnSpc>
            </a:pPr>
            <a:r>
              <a:rPr lang="en-US" sz="2599">
                <a:solidFill>
                  <a:srgbClr val="000000"/>
                </a:solidFill>
                <a:latin typeface="Poppins Bold"/>
              </a:rPr>
              <a:t>Room Types: Standard, Elite,  Premium, Presidential</a:t>
            </a:r>
          </a:p>
          <a:p>
            <a:pPr algn="just">
              <a:lnSpc>
                <a:spcPts val="4445"/>
              </a:lnSpc>
            </a:pPr>
            <a:r>
              <a:rPr lang="en-US" sz="2599">
                <a:solidFill>
                  <a:srgbClr val="000000"/>
                </a:solidFill>
                <a:latin typeface="Poppins Bold"/>
              </a:rPr>
              <a:t>Cities served: Delhi, Mumbai, Bangalore, Hyderabad.</a:t>
            </a:r>
          </a:p>
          <a:p>
            <a:pPr algn="just">
              <a:lnSpc>
                <a:spcPts val="4445"/>
              </a:lnSpc>
            </a:pPr>
            <a:r>
              <a:rPr lang="en-US" sz="2599">
                <a:solidFill>
                  <a:srgbClr val="000000"/>
                </a:solidFill>
                <a:latin typeface="Poppins Bold"/>
              </a:rPr>
              <a:t>Total Boookings: 134590.</a:t>
            </a:r>
          </a:p>
        </p:txBody>
      </p:sp>
      <p:sp>
        <p:nvSpPr>
          <p:cNvPr id="12" name="TextBox 12"/>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02</a:t>
            </a:r>
          </a:p>
        </p:txBody>
      </p:sp>
      <p:grpSp>
        <p:nvGrpSpPr>
          <p:cNvPr id="13" name="Group 13"/>
          <p:cNvGrpSpPr/>
          <p:nvPr/>
        </p:nvGrpSpPr>
        <p:grpSpPr>
          <a:xfrm>
            <a:off x="1545745" y="906308"/>
            <a:ext cx="1572072" cy="263834"/>
            <a:chOff x="0" y="0"/>
            <a:chExt cx="414044" cy="69487"/>
          </a:xfrm>
        </p:grpSpPr>
        <p:sp>
          <p:nvSpPr>
            <p:cNvPr id="14" name="Freeform 14"/>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5" name="TextBox 15"/>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6" name="Freeform 16"/>
          <p:cNvSpPr/>
          <p:nvPr/>
        </p:nvSpPr>
        <p:spPr>
          <a:xfrm>
            <a:off x="0" y="8957554"/>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4"/>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grpSp>
        <p:nvGrpSpPr>
          <p:cNvPr id="2" name="Group 2"/>
          <p:cNvGrpSpPr/>
          <p:nvPr/>
        </p:nvGrpSpPr>
        <p:grpSpPr>
          <a:xfrm>
            <a:off x="16479329" y="8504959"/>
            <a:ext cx="1028198" cy="102819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7D3DA"/>
            </a:solidFill>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sp>
        <p:nvSpPr>
          <p:cNvPr id="5" name="AutoShape 5"/>
          <p:cNvSpPr/>
          <p:nvPr/>
        </p:nvSpPr>
        <p:spPr>
          <a:xfrm>
            <a:off x="8987164" y="1038225"/>
            <a:ext cx="9300836" cy="0"/>
          </a:xfrm>
          <a:prstGeom prst="line">
            <a:avLst/>
          </a:prstGeom>
          <a:ln w="19050" cap="flat">
            <a:solidFill>
              <a:srgbClr val="000000"/>
            </a:solidFill>
            <a:prstDash val="solid"/>
            <a:headEnd type="none" w="sm" len="sm"/>
            <a:tailEnd type="none" w="sm" len="sm"/>
          </a:ln>
        </p:spPr>
      </p:sp>
      <p:grpSp>
        <p:nvGrpSpPr>
          <p:cNvPr id="6" name="Group 6"/>
          <p:cNvGrpSpPr/>
          <p:nvPr/>
        </p:nvGrpSpPr>
        <p:grpSpPr>
          <a:xfrm>
            <a:off x="17141706" y="896783"/>
            <a:ext cx="1572072" cy="263834"/>
            <a:chOff x="0" y="0"/>
            <a:chExt cx="414044" cy="69487"/>
          </a:xfrm>
        </p:grpSpPr>
        <p:sp>
          <p:nvSpPr>
            <p:cNvPr id="7" name="Freeform 7"/>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8" name="TextBox 8"/>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9" name="TextBox 9"/>
          <p:cNvSpPr txBox="1"/>
          <p:nvPr/>
        </p:nvSpPr>
        <p:spPr>
          <a:xfrm>
            <a:off x="4371449" y="514985"/>
            <a:ext cx="4615715" cy="1122680"/>
          </a:xfrm>
          <a:prstGeom prst="rect">
            <a:avLst/>
          </a:prstGeom>
        </p:spPr>
        <p:txBody>
          <a:bodyPr lIns="0" tIns="0" rIns="0" bIns="0" rtlCol="0" anchor="t">
            <a:spAutoFit/>
          </a:bodyPr>
          <a:lstStyle/>
          <a:p>
            <a:pPr algn="ctr">
              <a:lnSpc>
                <a:spcPts val="8560"/>
              </a:lnSpc>
            </a:pPr>
            <a:r>
              <a:rPr lang="en-US" sz="8000">
                <a:solidFill>
                  <a:srgbClr val="000000"/>
                </a:solidFill>
                <a:latin typeface="DM Serif Display"/>
              </a:rPr>
              <a:t>Analysis</a:t>
            </a:r>
          </a:p>
        </p:txBody>
      </p:sp>
      <p:sp>
        <p:nvSpPr>
          <p:cNvPr id="10" name="TextBox 10"/>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03</a:t>
            </a:r>
          </a:p>
        </p:txBody>
      </p:sp>
      <p:sp>
        <p:nvSpPr>
          <p:cNvPr id="11" name="TextBox 11"/>
          <p:cNvSpPr txBox="1"/>
          <p:nvPr/>
        </p:nvSpPr>
        <p:spPr>
          <a:xfrm>
            <a:off x="1408565" y="2214767"/>
            <a:ext cx="4615715" cy="702115"/>
          </a:xfrm>
          <a:prstGeom prst="rect">
            <a:avLst/>
          </a:prstGeom>
        </p:spPr>
        <p:txBody>
          <a:bodyPr wrap="square" lIns="0" tIns="0" rIns="0" bIns="0" rtlCol="0" anchor="t">
            <a:spAutoFit/>
          </a:bodyPr>
          <a:lstStyle/>
          <a:p>
            <a:pPr algn="ctr">
              <a:lnSpc>
                <a:spcPts val="5879"/>
              </a:lnSpc>
              <a:spcBef>
                <a:spcPct val="0"/>
              </a:spcBef>
            </a:pPr>
            <a:r>
              <a:rPr lang="en-US" sz="4199" dirty="0">
                <a:solidFill>
                  <a:srgbClr val="000000"/>
                </a:solidFill>
                <a:latin typeface="Roboto Bold"/>
              </a:rPr>
              <a:t>General overview</a:t>
            </a:r>
          </a:p>
        </p:txBody>
      </p:sp>
      <p:sp>
        <p:nvSpPr>
          <p:cNvPr id="12" name="TextBox 12"/>
          <p:cNvSpPr txBox="1"/>
          <p:nvPr/>
        </p:nvSpPr>
        <p:spPr>
          <a:xfrm>
            <a:off x="1874794" y="3289179"/>
            <a:ext cx="6018860" cy="5126991"/>
          </a:xfrm>
          <a:prstGeom prst="rect">
            <a:avLst/>
          </a:prstGeom>
        </p:spPr>
        <p:txBody>
          <a:bodyPr lIns="0" tIns="0" rIns="0" bIns="0" rtlCol="0" anchor="t">
            <a:spAutoFit/>
          </a:bodyPr>
          <a:lstStyle/>
          <a:p>
            <a:pPr algn="l">
              <a:lnSpc>
                <a:spcPts val="4059"/>
              </a:lnSpc>
            </a:pPr>
            <a:r>
              <a:rPr lang="en-US" sz="2899">
                <a:solidFill>
                  <a:srgbClr val="000000"/>
                </a:solidFill>
                <a:latin typeface="Oswald Bold"/>
              </a:rPr>
              <a:t>Total Reveneue: INR 1.7 billion</a:t>
            </a:r>
          </a:p>
          <a:p>
            <a:pPr marL="626106" lvl="1" indent="-313053" algn="l">
              <a:lnSpc>
                <a:spcPts val="4059"/>
              </a:lnSpc>
              <a:buFont typeface="Arial"/>
              <a:buChar char="•"/>
            </a:pPr>
            <a:r>
              <a:rPr lang="en-US" sz="2899">
                <a:solidFill>
                  <a:srgbClr val="000000"/>
                </a:solidFill>
                <a:latin typeface="Oswald Bold"/>
              </a:rPr>
              <a:t>May: 573.2M</a:t>
            </a:r>
          </a:p>
          <a:p>
            <a:pPr marL="626106" lvl="1" indent="-313053" algn="l">
              <a:lnSpc>
                <a:spcPts val="4059"/>
              </a:lnSpc>
              <a:buFont typeface="Arial"/>
              <a:buChar char="•"/>
            </a:pPr>
            <a:r>
              <a:rPr lang="en-US" sz="2899">
                <a:solidFill>
                  <a:srgbClr val="000000"/>
                </a:solidFill>
                <a:latin typeface="Oswald Bold"/>
              </a:rPr>
              <a:t>June: 564.8M</a:t>
            </a:r>
          </a:p>
          <a:p>
            <a:pPr marL="626106" lvl="1" indent="-313053" algn="l">
              <a:lnSpc>
                <a:spcPts val="4059"/>
              </a:lnSpc>
              <a:buFont typeface="Arial"/>
              <a:buChar char="•"/>
            </a:pPr>
            <a:r>
              <a:rPr lang="en-US" sz="2899">
                <a:solidFill>
                  <a:srgbClr val="000000"/>
                </a:solidFill>
                <a:latin typeface="Oswald Bold"/>
              </a:rPr>
              <a:t>July: 499.2M</a:t>
            </a:r>
          </a:p>
          <a:p>
            <a:pPr algn="l">
              <a:lnSpc>
                <a:spcPts val="4059"/>
              </a:lnSpc>
            </a:pPr>
            <a:r>
              <a:rPr lang="en-US" sz="2899">
                <a:solidFill>
                  <a:srgbClr val="000000"/>
                </a:solidFill>
                <a:latin typeface="Oswald Bold"/>
              </a:rPr>
              <a:t>Timespan:May-July 2022</a:t>
            </a:r>
          </a:p>
          <a:p>
            <a:pPr algn="l">
              <a:lnSpc>
                <a:spcPts val="4059"/>
              </a:lnSpc>
            </a:pPr>
            <a:r>
              <a:rPr lang="en-US" sz="2899">
                <a:solidFill>
                  <a:srgbClr val="000000"/>
                </a:solidFill>
                <a:latin typeface="Oswald Bold"/>
              </a:rPr>
              <a:t>Occupany: 58%</a:t>
            </a:r>
          </a:p>
          <a:p>
            <a:pPr marL="626106" lvl="1" indent="-313053" algn="l">
              <a:lnSpc>
                <a:spcPts val="4059"/>
              </a:lnSpc>
              <a:buFont typeface="Arial"/>
              <a:buChar char="•"/>
            </a:pPr>
            <a:r>
              <a:rPr lang="en-US" sz="2899">
                <a:solidFill>
                  <a:srgbClr val="000000"/>
                </a:solidFill>
                <a:latin typeface="Oswald Bold"/>
              </a:rPr>
              <a:t>May: 59%</a:t>
            </a:r>
          </a:p>
          <a:p>
            <a:pPr marL="626106" lvl="1" indent="-313053" algn="l">
              <a:lnSpc>
                <a:spcPts val="4059"/>
              </a:lnSpc>
              <a:buFont typeface="Arial"/>
              <a:buChar char="•"/>
            </a:pPr>
            <a:r>
              <a:rPr lang="en-US" sz="2899">
                <a:solidFill>
                  <a:srgbClr val="000000"/>
                </a:solidFill>
                <a:latin typeface="Oswald Bold"/>
              </a:rPr>
              <a:t>June: 58%</a:t>
            </a:r>
          </a:p>
          <a:p>
            <a:pPr marL="626106" lvl="1" indent="-313053" algn="l">
              <a:lnSpc>
                <a:spcPts val="4059"/>
              </a:lnSpc>
              <a:buFont typeface="Arial"/>
              <a:buChar char="•"/>
            </a:pPr>
            <a:r>
              <a:rPr lang="en-US" sz="2899">
                <a:solidFill>
                  <a:srgbClr val="000000"/>
                </a:solidFill>
                <a:latin typeface="Oswald Bold"/>
              </a:rPr>
              <a:t>July: 57%</a:t>
            </a:r>
          </a:p>
          <a:p>
            <a:pPr algn="l">
              <a:lnSpc>
                <a:spcPts val="4059"/>
              </a:lnSpc>
              <a:spcBef>
                <a:spcPct val="0"/>
              </a:spcBef>
            </a:pPr>
            <a:r>
              <a:rPr lang="en-US" sz="2899">
                <a:solidFill>
                  <a:srgbClr val="000000"/>
                </a:solidFill>
                <a:latin typeface="Oswald Bold"/>
              </a:rPr>
              <a:t> </a:t>
            </a:r>
          </a:p>
        </p:txBody>
      </p:sp>
      <p:sp>
        <p:nvSpPr>
          <p:cNvPr id="13" name="TextBox 13"/>
          <p:cNvSpPr txBox="1"/>
          <p:nvPr/>
        </p:nvSpPr>
        <p:spPr>
          <a:xfrm>
            <a:off x="8193860" y="3212979"/>
            <a:ext cx="5469900" cy="5126991"/>
          </a:xfrm>
          <a:prstGeom prst="rect">
            <a:avLst/>
          </a:prstGeom>
        </p:spPr>
        <p:txBody>
          <a:bodyPr lIns="0" tIns="0" rIns="0" bIns="0" rtlCol="0" anchor="t">
            <a:spAutoFit/>
          </a:bodyPr>
          <a:lstStyle/>
          <a:p>
            <a:pPr algn="l">
              <a:lnSpc>
                <a:spcPts val="4059"/>
              </a:lnSpc>
            </a:pPr>
            <a:r>
              <a:rPr lang="en-US" sz="2899">
                <a:solidFill>
                  <a:srgbClr val="000000"/>
                </a:solidFill>
                <a:latin typeface="Oswald Bold"/>
              </a:rPr>
              <a:t>Cancellation Rate: 24.8%</a:t>
            </a:r>
          </a:p>
          <a:p>
            <a:pPr marL="626106" lvl="1" indent="-313053" algn="l">
              <a:lnSpc>
                <a:spcPts val="4059"/>
              </a:lnSpc>
              <a:buFont typeface="Arial"/>
              <a:buChar char="•"/>
            </a:pPr>
            <a:r>
              <a:rPr lang="en-US" sz="2899">
                <a:solidFill>
                  <a:srgbClr val="000000"/>
                </a:solidFill>
                <a:latin typeface="Oswald Bold"/>
              </a:rPr>
              <a:t>May: 24.8 %</a:t>
            </a:r>
          </a:p>
          <a:p>
            <a:pPr marL="626106" lvl="1" indent="-313053" algn="l">
              <a:lnSpc>
                <a:spcPts val="4059"/>
              </a:lnSpc>
              <a:buFont typeface="Arial"/>
              <a:buChar char="•"/>
            </a:pPr>
            <a:r>
              <a:rPr lang="en-US" sz="2899">
                <a:solidFill>
                  <a:srgbClr val="000000"/>
                </a:solidFill>
                <a:latin typeface="Oswald Bold"/>
              </a:rPr>
              <a:t>June: 25.1 %</a:t>
            </a:r>
          </a:p>
          <a:p>
            <a:pPr marL="626106" lvl="1" indent="-313053" algn="l">
              <a:lnSpc>
                <a:spcPts val="4059"/>
              </a:lnSpc>
              <a:buFont typeface="Arial"/>
              <a:buChar char="•"/>
            </a:pPr>
            <a:r>
              <a:rPr lang="en-US" sz="2899">
                <a:solidFill>
                  <a:srgbClr val="000000"/>
                </a:solidFill>
                <a:latin typeface="Oswald Bold"/>
              </a:rPr>
              <a:t>July: 24.4 %</a:t>
            </a:r>
          </a:p>
          <a:p>
            <a:pPr algn="l">
              <a:lnSpc>
                <a:spcPts val="4059"/>
              </a:lnSpc>
            </a:pPr>
            <a:r>
              <a:rPr lang="en-US" sz="2899">
                <a:solidFill>
                  <a:srgbClr val="000000"/>
                </a:solidFill>
                <a:latin typeface="Oswald Bold"/>
              </a:rPr>
              <a:t>Profit/Loss: INR 298.8Million</a:t>
            </a:r>
          </a:p>
          <a:p>
            <a:pPr marL="626106" lvl="1" indent="-313053" algn="l">
              <a:lnSpc>
                <a:spcPts val="4059"/>
              </a:lnSpc>
              <a:buFont typeface="Arial"/>
              <a:buChar char="•"/>
            </a:pPr>
            <a:r>
              <a:rPr lang="en-US" sz="2899">
                <a:solidFill>
                  <a:srgbClr val="000000"/>
                </a:solidFill>
                <a:latin typeface="Oswald Bold"/>
              </a:rPr>
              <a:t>May: 99.7M</a:t>
            </a:r>
          </a:p>
          <a:p>
            <a:pPr marL="626106" lvl="1" indent="-313053" algn="l">
              <a:lnSpc>
                <a:spcPts val="4059"/>
              </a:lnSpc>
              <a:buFont typeface="Arial"/>
              <a:buChar char="•"/>
            </a:pPr>
            <a:r>
              <a:rPr lang="en-US" sz="2899">
                <a:solidFill>
                  <a:srgbClr val="000000"/>
                </a:solidFill>
                <a:latin typeface="Oswald Bold"/>
              </a:rPr>
              <a:t>June: 99.9M</a:t>
            </a:r>
          </a:p>
          <a:p>
            <a:pPr marL="626106" lvl="1" indent="-313053" algn="l">
              <a:lnSpc>
                <a:spcPts val="4059"/>
              </a:lnSpc>
              <a:buFont typeface="Arial"/>
              <a:buChar char="•"/>
            </a:pPr>
            <a:r>
              <a:rPr lang="en-US" sz="2899">
                <a:solidFill>
                  <a:srgbClr val="000000"/>
                </a:solidFill>
                <a:latin typeface="Oswald Bold"/>
              </a:rPr>
              <a:t>July: 85.2M</a:t>
            </a:r>
          </a:p>
          <a:p>
            <a:pPr algn="l">
              <a:lnSpc>
                <a:spcPts val="4059"/>
              </a:lnSpc>
            </a:pPr>
            <a:r>
              <a:rPr lang="en-US" sz="2899">
                <a:solidFill>
                  <a:srgbClr val="000000"/>
                </a:solidFill>
                <a:latin typeface="Oswald Bold"/>
              </a:rPr>
              <a:t>Average rating: 3.62</a:t>
            </a:r>
          </a:p>
          <a:p>
            <a:pPr algn="l">
              <a:lnSpc>
                <a:spcPts val="4059"/>
              </a:lnSpc>
              <a:spcBef>
                <a:spcPct val="0"/>
              </a:spcBef>
            </a:pPr>
            <a:endParaRPr lang="en-US" sz="2899">
              <a:solidFill>
                <a:srgbClr val="000000"/>
              </a:solidFill>
              <a:latin typeface="Oswald Bold"/>
            </a:endParaRPr>
          </a:p>
        </p:txBody>
      </p:sp>
      <p:grpSp>
        <p:nvGrpSpPr>
          <p:cNvPr id="14" name="Group 14"/>
          <p:cNvGrpSpPr/>
          <p:nvPr/>
        </p:nvGrpSpPr>
        <p:grpSpPr>
          <a:xfrm>
            <a:off x="13182600" y="3433950"/>
            <a:ext cx="4795911" cy="3778369"/>
            <a:chOff x="0" y="0"/>
            <a:chExt cx="2171767" cy="1593725"/>
          </a:xfrm>
        </p:grpSpPr>
        <p:sp>
          <p:nvSpPr>
            <p:cNvPr id="15" name="Freeform 15"/>
            <p:cNvSpPr/>
            <p:nvPr/>
          </p:nvSpPr>
          <p:spPr>
            <a:xfrm>
              <a:off x="0" y="0"/>
              <a:ext cx="2171767" cy="1593725"/>
            </a:xfrm>
            <a:custGeom>
              <a:avLst/>
              <a:gdLst/>
              <a:ahLst/>
              <a:cxnLst/>
              <a:rect l="l" t="t" r="r" b="b"/>
              <a:pathLst>
                <a:path w="2171767" h="1593725">
                  <a:moveTo>
                    <a:pt x="0" y="0"/>
                  </a:moveTo>
                  <a:lnTo>
                    <a:pt x="2171767" y="0"/>
                  </a:lnTo>
                  <a:lnTo>
                    <a:pt x="2171767" y="1593725"/>
                  </a:lnTo>
                  <a:lnTo>
                    <a:pt x="0" y="1593725"/>
                  </a:lnTo>
                  <a:close/>
                </a:path>
              </a:pathLst>
            </a:custGeom>
            <a:blipFill>
              <a:blip r:embed="rId2"/>
              <a:stretch>
                <a:fillRect l="-5037" r="-5037"/>
              </a:stretch>
            </a:blipFill>
          </p:spPr>
        </p:sp>
      </p:grpSp>
      <p:sp>
        <p:nvSpPr>
          <p:cNvPr id="16" name="Freeform 16"/>
          <p:cNvSpPr/>
          <p:nvPr/>
        </p:nvSpPr>
        <p:spPr>
          <a:xfrm>
            <a:off x="0" y="8957554"/>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AutoShape 2"/>
          <p:cNvSpPr/>
          <p:nvPr/>
        </p:nvSpPr>
        <p:spPr>
          <a:xfrm flipV="1">
            <a:off x="1698036" y="1038225"/>
            <a:ext cx="10990315" cy="0"/>
          </a:xfrm>
          <a:prstGeom prst="line">
            <a:avLst/>
          </a:prstGeom>
          <a:ln w="19050" cap="flat">
            <a:solidFill>
              <a:srgbClr val="000000"/>
            </a:solidFill>
            <a:prstDash val="solid"/>
            <a:headEnd type="none" w="sm" len="sm"/>
            <a:tailEnd type="none" w="sm" len="sm"/>
          </a:ln>
        </p:spPr>
      </p:sp>
      <p:grpSp>
        <p:nvGrpSpPr>
          <p:cNvPr id="5" name="Group 5"/>
          <p:cNvGrpSpPr/>
          <p:nvPr/>
        </p:nvGrpSpPr>
        <p:grpSpPr>
          <a:xfrm>
            <a:off x="16479329" y="8504959"/>
            <a:ext cx="1028198" cy="102819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7D3DA"/>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grpSp>
        <p:nvGrpSpPr>
          <p:cNvPr id="8" name="Group 8"/>
          <p:cNvGrpSpPr/>
          <p:nvPr/>
        </p:nvGrpSpPr>
        <p:grpSpPr>
          <a:xfrm>
            <a:off x="1545745" y="906308"/>
            <a:ext cx="1572072" cy="263834"/>
            <a:chOff x="0" y="0"/>
            <a:chExt cx="414044" cy="69487"/>
          </a:xfrm>
        </p:grpSpPr>
        <p:sp>
          <p:nvSpPr>
            <p:cNvPr id="9" name="Freeform 9"/>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0" name="TextBox 10"/>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1" name="Freeform 11"/>
          <p:cNvSpPr/>
          <p:nvPr/>
        </p:nvSpPr>
        <p:spPr>
          <a:xfrm>
            <a:off x="10282501" y="1931374"/>
            <a:ext cx="6463277" cy="4004852"/>
          </a:xfrm>
          <a:custGeom>
            <a:avLst/>
            <a:gdLst/>
            <a:ahLst/>
            <a:cxnLst/>
            <a:rect l="l" t="t" r="r" b="b"/>
            <a:pathLst>
              <a:path w="6463277" h="4004852">
                <a:moveTo>
                  <a:pt x="0" y="0"/>
                </a:moveTo>
                <a:lnTo>
                  <a:pt x="6463277" y="0"/>
                </a:lnTo>
                <a:lnTo>
                  <a:pt x="6463277" y="4004852"/>
                </a:lnTo>
                <a:lnTo>
                  <a:pt x="0" y="4004852"/>
                </a:lnTo>
                <a:lnTo>
                  <a:pt x="0" y="0"/>
                </a:lnTo>
                <a:close/>
              </a:path>
            </a:pathLst>
          </a:custGeom>
          <a:blipFill>
            <a:blip r:embed="rId2"/>
            <a:stretch>
              <a:fillRect/>
            </a:stretch>
          </a:blipFill>
          <a:ln w="57150" cap="rnd">
            <a:solidFill>
              <a:srgbClr val="000000"/>
            </a:solidFill>
            <a:prstDash val="solid"/>
            <a:round/>
          </a:ln>
        </p:spPr>
      </p:sp>
      <p:sp>
        <p:nvSpPr>
          <p:cNvPr id="12" name="Freeform 12"/>
          <p:cNvSpPr/>
          <p:nvPr/>
        </p:nvSpPr>
        <p:spPr>
          <a:xfrm>
            <a:off x="1574320" y="5996805"/>
            <a:ext cx="4046236" cy="3918720"/>
          </a:xfrm>
          <a:custGeom>
            <a:avLst/>
            <a:gdLst/>
            <a:ahLst/>
            <a:cxnLst/>
            <a:rect l="l" t="t" r="r" b="b"/>
            <a:pathLst>
              <a:path w="4046236" h="3918720">
                <a:moveTo>
                  <a:pt x="0" y="0"/>
                </a:moveTo>
                <a:lnTo>
                  <a:pt x="4046236" y="0"/>
                </a:lnTo>
                <a:lnTo>
                  <a:pt x="4046236" y="3918720"/>
                </a:lnTo>
                <a:lnTo>
                  <a:pt x="0" y="3918720"/>
                </a:lnTo>
                <a:lnTo>
                  <a:pt x="0" y="0"/>
                </a:lnTo>
                <a:close/>
              </a:path>
            </a:pathLst>
          </a:custGeom>
          <a:blipFill>
            <a:blip r:embed="rId3"/>
            <a:stretch>
              <a:fillRect t="-2945" b="-2945"/>
            </a:stretch>
          </a:blipFill>
          <a:ln w="57150" cap="rnd">
            <a:solidFill>
              <a:srgbClr val="000000"/>
            </a:solidFill>
            <a:prstDash val="solid"/>
            <a:round/>
          </a:ln>
        </p:spPr>
      </p:sp>
      <p:sp>
        <p:nvSpPr>
          <p:cNvPr id="13" name="TextBox 13"/>
          <p:cNvSpPr txBox="1"/>
          <p:nvPr/>
        </p:nvSpPr>
        <p:spPr>
          <a:xfrm>
            <a:off x="13047629" y="472286"/>
            <a:ext cx="3945798" cy="963295"/>
          </a:xfrm>
          <a:prstGeom prst="rect">
            <a:avLst/>
          </a:prstGeom>
        </p:spPr>
        <p:txBody>
          <a:bodyPr lIns="0" tIns="0" rIns="0" bIns="0" rtlCol="0" anchor="t">
            <a:spAutoFit/>
          </a:bodyPr>
          <a:lstStyle/>
          <a:p>
            <a:pPr algn="l">
              <a:lnSpc>
                <a:spcPts val="7489"/>
              </a:lnSpc>
            </a:pPr>
            <a:r>
              <a:rPr lang="en-US" sz="6999">
                <a:solidFill>
                  <a:srgbClr val="000000"/>
                </a:solidFill>
                <a:latin typeface="DM Serif Display"/>
              </a:rPr>
              <a:t>Analysis</a:t>
            </a:r>
          </a:p>
        </p:txBody>
      </p:sp>
      <p:sp>
        <p:nvSpPr>
          <p:cNvPr id="14" name="TextBox 14"/>
          <p:cNvSpPr txBox="1"/>
          <p:nvPr/>
        </p:nvSpPr>
        <p:spPr>
          <a:xfrm>
            <a:off x="1545745" y="2700901"/>
            <a:ext cx="8092472" cy="2991104"/>
          </a:xfrm>
          <a:prstGeom prst="rect">
            <a:avLst/>
          </a:prstGeom>
        </p:spPr>
        <p:txBody>
          <a:bodyPr lIns="0" tIns="0" rIns="0" bIns="0" rtlCol="0" anchor="t">
            <a:spAutoFit/>
          </a:bodyPr>
          <a:lstStyle/>
          <a:p>
            <a:pPr algn="just">
              <a:lnSpc>
                <a:spcPts val="3387"/>
              </a:lnSpc>
            </a:pPr>
            <a:r>
              <a:rPr lang="en-US" sz="2199">
                <a:solidFill>
                  <a:srgbClr val="000000"/>
                </a:solidFill>
                <a:latin typeface="Poppins Light"/>
              </a:rPr>
              <a:t>In case of occupancy by city, all the 4 cities were almost equally occupied. Delhi, the capital city holds the top position with 26.07% and 61% of AtliQ’s hotels in Delhi were occupied. Hyderabad and Mumbai follows next with equal 25% of share. In this 2 cities, 58% of AtliQ’s hotels were occupied. Banglaore is the last in the list with 24% share and 56% occupancy.</a:t>
            </a:r>
          </a:p>
        </p:txBody>
      </p:sp>
      <p:sp>
        <p:nvSpPr>
          <p:cNvPr id="15" name="TextBox 15"/>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04</a:t>
            </a:r>
          </a:p>
        </p:txBody>
      </p:sp>
      <p:sp>
        <p:nvSpPr>
          <p:cNvPr id="16" name="TextBox 16"/>
          <p:cNvSpPr txBox="1"/>
          <p:nvPr/>
        </p:nvSpPr>
        <p:spPr>
          <a:xfrm>
            <a:off x="1545745" y="1758999"/>
            <a:ext cx="2653705" cy="721996"/>
          </a:xfrm>
          <a:prstGeom prst="rect">
            <a:avLst/>
          </a:prstGeom>
        </p:spPr>
        <p:txBody>
          <a:bodyPr lIns="0" tIns="0" rIns="0" bIns="0" rtlCol="0" anchor="t">
            <a:spAutoFit/>
          </a:bodyPr>
          <a:lstStyle/>
          <a:p>
            <a:pPr algn="ctr">
              <a:lnSpc>
                <a:spcPts val="5879"/>
              </a:lnSpc>
              <a:spcBef>
                <a:spcPct val="0"/>
              </a:spcBef>
            </a:pPr>
            <a:r>
              <a:rPr lang="en-US" sz="4199">
                <a:solidFill>
                  <a:srgbClr val="000000"/>
                </a:solidFill>
                <a:latin typeface="Roboto Bold"/>
              </a:rPr>
              <a:t>Occupancy</a:t>
            </a:r>
          </a:p>
        </p:txBody>
      </p:sp>
      <p:sp>
        <p:nvSpPr>
          <p:cNvPr id="17" name="TextBox 17"/>
          <p:cNvSpPr txBox="1"/>
          <p:nvPr/>
        </p:nvSpPr>
        <p:spPr>
          <a:xfrm>
            <a:off x="6455340" y="6846376"/>
            <a:ext cx="8092472" cy="2133854"/>
          </a:xfrm>
          <a:prstGeom prst="rect">
            <a:avLst/>
          </a:prstGeom>
        </p:spPr>
        <p:txBody>
          <a:bodyPr lIns="0" tIns="0" rIns="0" bIns="0" rtlCol="0" anchor="t">
            <a:spAutoFit/>
          </a:bodyPr>
          <a:lstStyle/>
          <a:p>
            <a:pPr algn="just">
              <a:lnSpc>
                <a:spcPts val="3387"/>
              </a:lnSpc>
            </a:pPr>
            <a:r>
              <a:rPr lang="en-US" sz="2199">
                <a:solidFill>
                  <a:srgbClr val="000000"/>
                </a:solidFill>
                <a:latin typeface="Poppins Light"/>
              </a:rPr>
              <a:t>In occupancy ratio, we can see that 58.9% occupancy were was on weekends. It seems quite obvious as weekends are off days for all the working class people and employee. Significant amount of occupancy is also seen in weekdays too with around 41.1%.</a:t>
            </a:r>
          </a:p>
        </p:txBody>
      </p:sp>
      <p:sp>
        <p:nvSpPr>
          <p:cNvPr id="18" name="Freeform 18"/>
          <p:cNvSpPr/>
          <p:nvPr/>
        </p:nvSpPr>
        <p:spPr>
          <a:xfrm>
            <a:off x="16958554" y="0"/>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4"/>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sp>
        <p:nvSpPr>
          <p:cNvPr id="2" name="AutoShape 2"/>
          <p:cNvSpPr/>
          <p:nvPr/>
        </p:nvSpPr>
        <p:spPr>
          <a:xfrm flipV="1">
            <a:off x="6003113" y="1019175"/>
            <a:ext cx="10990315" cy="0"/>
          </a:xfrm>
          <a:prstGeom prst="line">
            <a:avLst/>
          </a:prstGeom>
          <a:ln w="19050" cap="flat">
            <a:solidFill>
              <a:srgbClr val="000000"/>
            </a:solidFill>
            <a:prstDash val="solid"/>
            <a:headEnd type="none" w="sm" len="sm"/>
            <a:tailEnd type="none" w="sm" len="sm"/>
          </a:ln>
        </p:spPr>
      </p:sp>
      <p:grpSp>
        <p:nvGrpSpPr>
          <p:cNvPr id="3" name="Group 3"/>
          <p:cNvGrpSpPr/>
          <p:nvPr/>
        </p:nvGrpSpPr>
        <p:grpSpPr>
          <a:xfrm>
            <a:off x="16479329" y="8504959"/>
            <a:ext cx="1028198" cy="1028198"/>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7B49E"/>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grpSp>
        <p:nvGrpSpPr>
          <p:cNvPr id="6" name="Group 6"/>
          <p:cNvGrpSpPr/>
          <p:nvPr/>
        </p:nvGrpSpPr>
        <p:grpSpPr>
          <a:xfrm>
            <a:off x="15510083" y="906308"/>
            <a:ext cx="1572072" cy="263834"/>
            <a:chOff x="0" y="0"/>
            <a:chExt cx="414044" cy="69487"/>
          </a:xfrm>
        </p:grpSpPr>
        <p:sp>
          <p:nvSpPr>
            <p:cNvPr id="7" name="Freeform 7"/>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8" name="TextBox 8"/>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grpSp>
        <p:nvGrpSpPr>
          <p:cNvPr id="9" name="Group 9"/>
          <p:cNvGrpSpPr/>
          <p:nvPr/>
        </p:nvGrpSpPr>
        <p:grpSpPr>
          <a:xfrm>
            <a:off x="-204003" y="-408558"/>
            <a:ext cx="1601470" cy="10758508"/>
            <a:chOff x="0" y="0"/>
            <a:chExt cx="421786" cy="2833517"/>
          </a:xfrm>
        </p:grpSpPr>
        <p:sp>
          <p:nvSpPr>
            <p:cNvPr id="10" name="Freeform 10"/>
            <p:cNvSpPr/>
            <p:nvPr/>
          </p:nvSpPr>
          <p:spPr>
            <a:xfrm>
              <a:off x="0" y="0"/>
              <a:ext cx="421786" cy="2833517"/>
            </a:xfrm>
            <a:custGeom>
              <a:avLst/>
              <a:gdLst/>
              <a:ahLst/>
              <a:cxnLst/>
              <a:rect l="l" t="t" r="r" b="b"/>
              <a:pathLst>
                <a:path w="421786" h="2833517">
                  <a:moveTo>
                    <a:pt x="0" y="0"/>
                  </a:moveTo>
                  <a:lnTo>
                    <a:pt x="421786" y="0"/>
                  </a:lnTo>
                  <a:lnTo>
                    <a:pt x="421786" y="2833517"/>
                  </a:lnTo>
                  <a:lnTo>
                    <a:pt x="0" y="2833517"/>
                  </a:lnTo>
                  <a:close/>
                </a:path>
              </a:pathLst>
            </a:custGeom>
            <a:solidFill>
              <a:srgbClr val="C7B49E"/>
            </a:solidFill>
          </p:spPr>
        </p:sp>
        <p:sp>
          <p:nvSpPr>
            <p:cNvPr id="11" name="TextBox 11"/>
            <p:cNvSpPr txBox="1"/>
            <p:nvPr/>
          </p:nvSpPr>
          <p:spPr>
            <a:xfrm>
              <a:off x="0" y="-57150"/>
              <a:ext cx="421786" cy="2890667"/>
            </a:xfrm>
            <a:prstGeom prst="rect">
              <a:avLst/>
            </a:prstGeom>
          </p:spPr>
          <p:txBody>
            <a:bodyPr lIns="50800" tIns="50800" rIns="50800" bIns="50800" rtlCol="0" anchor="ctr"/>
            <a:lstStyle/>
            <a:p>
              <a:pPr algn="ctr">
                <a:lnSpc>
                  <a:spcPts val="3079"/>
                </a:lnSpc>
              </a:pPr>
              <a:endParaRPr/>
            </a:p>
          </p:txBody>
        </p:sp>
      </p:grpSp>
      <p:sp>
        <p:nvSpPr>
          <p:cNvPr id="12" name="Freeform 12"/>
          <p:cNvSpPr/>
          <p:nvPr/>
        </p:nvSpPr>
        <p:spPr>
          <a:xfrm>
            <a:off x="11772182" y="1782746"/>
            <a:ext cx="4649997" cy="3110471"/>
          </a:xfrm>
          <a:custGeom>
            <a:avLst/>
            <a:gdLst/>
            <a:ahLst/>
            <a:cxnLst/>
            <a:rect l="l" t="t" r="r" b="b"/>
            <a:pathLst>
              <a:path w="4649997" h="3110471">
                <a:moveTo>
                  <a:pt x="0" y="0"/>
                </a:moveTo>
                <a:lnTo>
                  <a:pt x="4649997" y="0"/>
                </a:lnTo>
                <a:lnTo>
                  <a:pt x="4649997" y="3110470"/>
                </a:lnTo>
                <a:lnTo>
                  <a:pt x="0" y="3110470"/>
                </a:lnTo>
                <a:lnTo>
                  <a:pt x="0" y="0"/>
                </a:lnTo>
                <a:close/>
              </a:path>
            </a:pathLst>
          </a:custGeom>
          <a:blipFill>
            <a:blip r:embed="rId2"/>
            <a:stretch>
              <a:fillRect/>
            </a:stretch>
          </a:blipFill>
          <a:ln w="57150" cap="rnd">
            <a:solidFill>
              <a:srgbClr val="000000"/>
            </a:solidFill>
            <a:prstDash val="solid"/>
            <a:round/>
          </a:ln>
        </p:spPr>
      </p:sp>
      <p:sp>
        <p:nvSpPr>
          <p:cNvPr id="13" name="Freeform 13"/>
          <p:cNvSpPr/>
          <p:nvPr/>
        </p:nvSpPr>
        <p:spPr>
          <a:xfrm>
            <a:off x="2171972" y="4322620"/>
            <a:ext cx="4049563" cy="3184132"/>
          </a:xfrm>
          <a:custGeom>
            <a:avLst/>
            <a:gdLst/>
            <a:ahLst/>
            <a:cxnLst/>
            <a:rect l="l" t="t" r="r" b="b"/>
            <a:pathLst>
              <a:path w="4049563" h="3184132">
                <a:moveTo>
                  <a:pt x="0" y="0"/>
                </a:moveTo>
                <a:lnTo>
                  <a:pt x="4049563" y="0"/>
                </a:lnTo>
                <a:lnTo>
                  <a:pt x="4049563" y="3184132"/>
                </a:lnTo>
                <a:lnTo>
                  <a:pt x="0" y="3184132"/>
                </a:lnTo>
                <a:lnTo>
                  <a:pt x="0" y="0"/>
                </a:lnTo>
                <a:close/>
              </a:path>
            </a:pathLst>
          </a:custGeom>
          <a:blipFill>
            <a:blip r:embed="rId3"/>
            <a:stretch>
              <a:fillRect/>
            </a:stretch>
          </a:blipFill>
          <a:ln w="57150" cap="rnd">
            <a:solidFill>
              <a:srgbClr val="000000"/>
            </a:solidFill>
            <a:prstDash val="solid"/>
            <a:round/>
          </a:ln>
        </p:spPr>
      </p:sp>
      <p:sp>
        <p:nvSpPr>
          <p:cNvPr id="14" name="Freeform 14"/>
          <p:cNvSpPr/>
          <p:nvPr/>
        </p:nvSpPr>
        <p:spPr>
          <a:xfrm>
            <a:off x="12415634" y="6359525"/>
            <a:ext cx="3966210" cy="3357362"/>
          </a:xfrm>
          <a:custGeom>
            <a:avLst/>
            <a:gdLst/>
            <a:ahLst/>
            <a:cxnLst/>
            <a:rect l="l" t="t" r="r" b="b"/>
            <a:pathLst>
              <a:path w="3966210" h="3357362">
                <a:moveTo>
                  <a:pt x="0" y="0"/>
                </a:moveTo>
                <a:lnTo>
                  <a:pt x="3966210" y="0"/>
                </a:lnTo>
                <a:lnTo>
                  <a:pt x="3966210" y="3357362"/>
                </a:lnTo>
                <a:lnTo>
                  <a:pt x="0" y="3357362"/>
                </a:lnTo>
                <a:lnTo>
                  <a:pt x="0" y="0"/>
                </a:lnTo>
                <a:close/>
              </a:path>
            </a:pathLst>
          </a:custGeom>
          <a:blipFill>
            <a:blip r:embed="rId4"/>
            <a:stretch>
              <a:fillRect/>
            </a:stretch>
          </a:blipFill>
          <a:ln w="57150" cap="rnd">
            <a:solidFill>
              <a:srgbClr val="000000"/>
            </a:solidFill>
            <a:prstDash val="solid"/>
            <a:round/>
          </a:ln>
        </p:spPr>
      </p:sp>
      <p:sp>
        <p:nvSpPr>
          <p:cNvPr id="15" name="TextBox 15"/>
          <p:cNvSpPr txBox="1"/>
          <p:nvPr/>
        </p:nvSpPr>
        <p:spPr>
          <a:xfrm>
            <a:off x="2171972" y="2409492"/>
            <a:ext cx="9344792" cy="1591056"/>
          </a:xfrm>
          <a:prstGeom prst="rect">
            <a:avLst/>
          </a:prstGeom>
        </p:spPr>
        <p:txBody>
          <a:bodyPr lIns="0" tIns="0" rIns="0" bIns="0" rtlCol="0" anchor="t">
            <a:spAutoFit/>
          </a:bodyPr>
          <a:lstStyle/>
          <a:p>
            <a:pPr algn="just">
              <a:lnSpc>
                <a:spcPts val="3192"/>
              </a:lnSpc>
            </a:pPr>
            <a:r>
              <a:rPr lang="en-US" sz="2100">
                <a:solidFill>
                  <a:srgbClr val="000000"/>
                </a:solidFill>
                <a:latin typeface="Poppins Light"/>
              </a:rPr>
              <a:t>In terms of revenue generated, Mumbai holds the 1st position with around 669M INR. Bangalore and Hyderabad holds the 2nd and 3rd position respectively with 420M and 325M INR. Delhi is the least contributor in revenue generation with around 295M INR only.</a:t>
            </a:r>
          </a:p>
        </p:txBody>
      </p:sp>
      <p:sp>
        <p:nvSpPr>
          <p:cNvPr id="16" name="TextBox 16"/>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05</a:t>
            </a:r>
          </a:p>
        </p:txBody>
      </p:sp>
      <p:sp>
        <p:nvSpPr>
          <p:cNvPr id="17" name="TextBox 17"/>
          <p:cNvSpPr txBox="1"/>
          <p:nvPr/>
        </p:nvSpPr>
        <p:spPr>
          <a:xfrm>
            <a:off x="2457364" y="481811"/>
            <a:ext cx="3945798" cy="963295"/>
          </a:xfrm>
          <a:prstGeom prst="rect">
            <a:avLst/>
          </a:prstGeom>
        </p:spPr>
        <p:txBody>
          <a:bodyPr lIns="0" tIns="0" rIns="0" bIns="0" rtlCol="0" anchor="t">
            <a:spAutoFit/>
          </a:bodyPr>
          <a:lstStyle/>
          <a:p>
            <a:pPr algn="l">
              <a:lnSpc>
                <a:spcPts val="7489"/>
              </a:lnSpc>
            </a:pPr>
            <a:r>
              <a:rPr lang="en-US" sz="6999">
                <a:solidFill>
                  <a:srgbClr val="000000"/>
                </a:solidFill>
                <a:latin typeface="DM Serif Display"/>
              </a:rPr>
              <a:t>Analysis</a:t>
            </a:r>
          </a:p>
        </p:txBody>
      </p:sp>
      <p:sp>
        <p:nvSpPr>
          <p:cNvPr id="18" name="TextBox 18"/>
          <p:cNvSpPr txBox="1"/>
          <p:nvPr/>
        </p:nvSpPr>
        <p:spPr>
          <a:xfrm>
            <a:off x="1881704" y="1563671"/>
            <a:ext cx="7109896" cy="721996"/>
          </a:xfrm>
          <a:prstGeom prst="rect">
            <a:avLst/>
          </a:prstGeom>
        </p:spPr>
        <p:txBody>
          <a:bodyPr wrap="square" lIns="0" tIns="0" rIns="0" bIns="0" rtlCol="0" anchor="t">
            <a:spAutoFit/>
          </a:bodyPr>
          <a:lstStyle/>
          <a:p>
            <a:pPr algn="ctr">
              <a:lnSpc>
                <a:spcPts val="5879"/>
              </a:lnSpc>
              <a:spcBef>
                <a:spcPct val="0"/>
              </a:spcBef>
            </a:pPr>
            <a:r>
              <a:rPr lang="en-US" sz="4199" dirty="0">
                <a:solidFill>
                  <a:srgbClr val="000000"/>
                </a:solidFill>
                <a:latin typeface="Roboto Bold"/>
              </a:rPr>
              <a:t>Revenue, Rating &amp; Booking</a:t>
            </a:r>
          </a:p>
        </p:txBody>
      </p:sp>
      <p:sp>
        <p:nvSpPr>
          <p:cNvPr id="19" name="TextBox 19"/>
          <p:cNvSpPr txBox="1"/>
          <p:nvPr/>
        </p:nvSpPr>
        <p:spPr>
          <a:xfrm>
            <a:off x="6403163" y="5057775"/>
            <a:ext cx="10019016" cy="1140333"/>
          </a:xfrm>
          <a:prstGeom prst="rect">
            <a:avLst/>
          </a:prstGeom>
        </p:spPr>
        <p:txBody>
          <a:bodyPr lIns="0" tIns="0" rIns="0" bIns="0" rtlCol="0" anchor="t">
            <a:spAutoFit/>
          </a:bodyPr>
          <a:lstStyle/>
          <a:p>
            <a:pPr algn="just">
              <a:lnSpc>
                <a:spcPts val="3066"/>
              </a:lnSpc>
            </a:pPr>
            <a:r>
              <a:rPr lang="en-US" sz="2100">
                <a:solidFill>
                  <a:srgbClr val="000000"/>
                </a:solidFill>
                <a:latin typeface="Poppins Light"/>
              </a:rPr>
              <a:t>City wise, properties of AtliQ got similar ratings. Delhi is the top rated city with score of 3.8 out of 5. Hyderabad and Mumbai scored equal 3.7 out of 5. Rating of Bangalore was the lowest among all with a score of 3.4 out of 5.</a:t>
            </a:r>
          </a:p>
        </p:txBody>
      </p:sp>
      <p:sp>
        <p:nvSpPr>
          <p:cNvPr id="20" name="TextBox 20"/>
          <p:cNvSpPr txBox="1"/>
          <p:nvPr/>
        </p:nvSpPr>
        <p:spPr>
          <a:xfrm>
            <a:off x="2289621" y="7743099"/>
            <a:ext cx="9577811" cy="1223772"/>
          </a:xfrm>
          <a:prstGeom prst="rect">
            <a:avLst/>
          </a:prstGeom>
        </p:spPr>
        <p:txBody>
          <a:bodyPr lIns="0" tIns="0" rIns="0" bIns="0" rtlCol="0" anchor="t">
            <a:spAutoFit/>
          </a:bodyPr>
          <a:lstStyle/>
          <a:p>
            <a:pPr algn="just">
              <a:lnSpc>
                <a:spcPts val="3234"/>
              </a:lnSpc>
            </a:pPr>
            <a:r>
              <a:rPr lang="en-US" sz="2100">
                <a:solidFill>
                  <a:srgbClr val="000000"/>
                </a:solidFill>
                <a:latin typeface="Poppins Light"/>
              </a:rPr>
              <a:t>In terms of booking, AtliQ’s most of the bookings came through miscellaneous  sources which amount to about 55000. Lowest amount of booking were made directly offline mode.</a:t>
            </a:r>
          </a:p>
        </p:txBody>
      </p:sp>
      <p:sp>
        <p:nvSpPr>
          <p:cNvPr id="21" name="Freeform 21"/>
          <p:cNvSpPr/>
          <p:nvPr/>
        </p:nvSpPr>
        <p:spPr>
          <a:xfrm>
            <a:off x="16958554" y="115659"/>
            <a:ext cx="1329446" cy="1329446"/>
          </a:xfrm>
          <a:custGeom>
            <a:avLst/>
            <a:gdLst/>
            <a:ahLst/>
            <a:cxnLst/>
            <a:rect l="l" t="t" r="r" b="b"/>
            <a:pathLst>
              <a:path w="1329446" h="1329446">
                <a:moveTo>
                  <a:pt x="0" y="0"/>
                </a:moveTo>
                <a:lnTo>
                  <a:pt x="1329446" y="0"/>
                </a:lnTo>
                <a:lnTo>
                  <a:pt x="1329446" y="1329447"/>
                </a:lnTo>
                <a:lnTo>
                  <a:pt x="0" y="1329447"/>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grpSp>
        <p:nvGrpSpPr>
          <p:cNvPr id="2" name="Group 2"/>
          <p:cNvGrpSpPr/>
          <p:nvPr/>
        </p:nvGrpSpPr>
        <p:grpSpPr>
          <a:xfrm>
            <a:off x="13599927" y="-117341"/>
            <a:ext cx="4835317" cy="11170089"/>
            <a:chOff x="0" y="0"/>
            <a:chExt cx="1273499" cy="2941916"/>
          </a:xfrm>
        </p:grpSpPr>
        <p:sp>
          <p:nvSpPr>
            <p:cNvPr id="3" name="Freeform 3"/>
            <p:cNvSpPr/>
            <p:nvPr/>
          </p:nvSpPr>
          <p:spPr>
            <a:xfrm>
              <a:off x="0" y="0"/>
              <a:ext cx="1273499" cy="2941916"/>
            </a:xfrm>
            <a:custGeom>
              <a:avLst/>
              <a:gdLst/>
              <a:ahLst/>
              <a:cxnLst/>
              <a:rect l="l" t="t" r="r" b="b"/>
              <a:pathLst>
                <a:path w="1273499" h="2941916">
                  <a:moveTo>
                    <a:pt x="0" y="0"/>
                  </a:moveTo>
                  <a:lnTo>
                    <a:pt x="1273499" y="0"/>
                  </a:lnTo>
                  <a:lnTo>
                    <a:pt x="1273499" y="2941916"/>
                  </a:lnTo>
                  <a:lnTo>
                    <a:pt x="0" y="2941916"/>
                  </a:lnTo>
                  <a:close/>
                </a:path>
              </a:pathLst>
            </a:custGeom>
            <a:solidFill>
              <a:srgbClr val="C7B49E"/>
            </a:solidFill>
          </p:spPr>
        </p:sp>
        <p:sp>
          <p:nvSpPr>
            <p:cNvPr id="4" name="TextBox 4"/>
            <p:cNvSpPr txBox="1"/>
            <p:nvPr/>
          </p:nvSpPr>
          <p:spPr>
            <a:xfrm>
              <a:off x="0" y="-57150"/>
              <a:ext cx="1273499" cy="2999066"/>
            </a:xfrm>
            <a:prstGeom prst="rect">
              <a:avLst/>
            </a:prstGeom>
          </p:spPr>
          <p:txBody>
            <a:bodyPr lIns="50800" tIns="50800" rIns="50800" bIns="50800" rtlCol="0" anchor="ctr"/>
            <a:lstStyle/>
            <a:p>
              <a:pPr algn="ctr">
                <a:lnSpc>
                  <a:spcPts val="3079"/>
                </a:lnSpc>
              </a:pPr>
              <a:endParaRPr/>
            </a:p>
          </p:txBody>
        </p:sp>
      </p:grpSp>
      <p:sp>
        <p:nvSpPr>
          <p:cNvPr id="5" name="AutoShape 5"/>
          <p:cNvSpPr/>
          <p:nvPr/>
        </p:nvSpPr>
        <p:spPr>
          <a:xfrm>
            <a:off x="1633047" y="1019175"/>
            <a:ext cx="11034951" cy="9525"/>
          </a:xfrm>
          <a:prstGeom prst="line">
            <a:avLst/>
          </a:prstGeom>
          <a:ln w="19050" cap="flat">
            <a:solidFill>
              <a:srgbClr val="000000"/>
            </a:solidFill>
            <a:prstDash val="solid"/>
            <a:headEnd type="none" w="sm" len="sm"/>
            <a:tailEnd type="none" w="sm" len="sm"/>
          </a:ln>
        </p:spPr>
      </p:sp>
      <p:grpSp>
        <p:nvGrpSpPr>
          <p:cNvPr id="6" name="Group 6"/>
          <p:cNvGrpSpPr/>
          <p:nvPr/>
        </p:nvGrpSpPr>
        <p:grpSpPr>
          <a:xfrm>
            <a:off x="16479329" y="8504959"/>
            <a:ext cx="1028198" cy="1028198"/>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7D3DA"/>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grpSp>
        <p:nvGrpSpPr>
          <p:cNvPr id="9" name="Group 9"/>
          <p:cNvGrpSpPr/>
          <p:nvPr/>
        </p:nvGrpSpPr>
        <p:grpSpPr>
          <a:xfrm>
            <a:off x="1633047" y="896783"/>
            <a:ext cx="1572072" cy="263834"/>
            <a:chOff x="0" y="0"/>
            <a:chExt cx="414044" cy="69487"/>
          </a:xfrm>
        </p:grpSpPr>
        <p:sp>
          <p:nvSpPr>
            <p:cNvPr id="10" name="Freeform 10"/>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1" name="TextBox 11"/>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2" name="Freeform 12"/>
          <p:cNvSpPr/>
          <p:nvPr/>
        </p:nvSpPr>
        <p:spPr>
          <a:xfrm>
            <a:off x="8681113" y="2876916"/>
            <a:ext cx="8826413" cy="5200625"/>
          </a:xfrm>
          <a:custGeom>
            <a:avLst/>
            <a:gdLst/>
            <a:ahLst/>
            <a:cxnLst/>
            <a:rect l="l" t="t" r="r" b="b"/>
            <a:pathLst>
              <a:path w="8826413" h="5200625">
                <a:moveTo>
                  <a:pt x="0" y="0"/>
                </a:moveTo>
                <a:lnTo>
                  <a:pt x="8826414" y="0"/>
                </a:lnTo>
                <a:lnTo>
                  <a:pt x="8826414" y="5200625"/>
                </a:lnTo>
                <a:lnTo>
                  <a:pt x="0" y="5200625"/>
                </a:lnTo>
                <a:lnTo>
                  <a:pt x="0" y="0"/>
                </a:lnTo>
                <a:close/>
              </a:path>
            </a:pathLst>
          </a:custGeom>
          <a:blipFill>
            <a:blip r:embed="rId2"/>
            <a:stretch>
              <a:fillRect/>
            </a:stretch>
          </a:blipFill>
        </p:spPr>
      </p:sp>
      <p:sp>
        <p:nvSpPr>
          <p:cNvPr id="13" name="TextBox 13"/>
          <p:cNvSpPr txBox="1"/>
          <p:nvPr/>
        </p:nvSpPr>
        <p:spPr>
          <a:xfrm>
            <a:off x="1611814" y="2775486"/>
            <a:ext cx="6722490" cy="5998210"/>
          </a:xfrm>
          <a:prstGeom prst="rect">
            <a:avLst/>
          </a:prstGeom>
        </p:spPr>
        <p:txBody>
          <a:bodyPr lIns="0" tIns="0" rIns="0" bIns="0" rtlCol="0" anchor="t">
            <a:spAutoFit/>
          </a:bodyPr>
          <a:lstStyle/>
          <a:p>
            <a:pPr algn="just">
              <a:lnSpc>
                <a:spcPts val="3409"/>
              </a:lnSpc>
            </a:pPr>
            <a:r>
              <a:rPr lang="en-US" sz="2199">
                <a:solidFill>
                  <a:srgbClr val="000000"/>
                </a:solidFill>
                <a:latin typeface="Poppins Bold"/>
              </a:rPr>
              <a:t>The weekly trend graph depicts that the revenue of AtliQ has gradually decreased over weeks. In 19th week(May 1st week), revenue was almost 150M INR. From 20th to 28th week, the revenue was between 120M to 135M. It drastically reduced from 30th week. On 31st week, revenue  dropped drastically down to 84.2M and in week 32, it decreased much more to just 3.9M only.</a:t>
            </a:r>
          </a:p>
          <a:p>
            <a:pPr algn="just">
              <a:lnSpc>
                <a:spcPts val="3409"/>
              </a:lnSpc>
            </a:pPr>
            <a:endParaRPr lang="en-US" sz="2199">
              <a:solidFill>
                <a:srgbClr val="000000"/>
              </a:solidFill>
              <a:latin typeface="Poppins Bold"/>
            </a:endParaRPr>
          </a:p>
          <a:p>
            <a:pPr algn="just">
              <a:lnSpc>
                <a:spcPts val="3409"/>
              </a:lnSpc>
            </a:pPr>
            <a:r>
              <a:rPr lang="en-US" sz="2199">
                <a:solidFill>
                  <a:srgbClr val="000000"/>
                </a:solidFill>
                <a:latin typeface="Poppins Bold"/>
              </a:rPr>
              <a:t>In these timespan, weekly average rating was in between 3.6 and 3.7. Ratings in first few weeks decreased but at the last 3 weeks , it increased sharply.</a:t>
            </a:r>
          </a:p>
        </p:txBody>
      </p:sp>
      <p:sp>
        <p:nvSpPr>
          <p:cNvPr id="14" name="TextBox 14"/>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06</a:t>
            </a:r>
          </a:p>
        </p:txBody>
      </p:sp>
      <p:sp>
        <p:nvSpPr>
          <p:cNvPr id="15" name="TextBox 15"/>
          <p:cNvSpPr txBox="1"/>
          <p:nvPr/>
        </p:nvSpPr>
        <p:spPr>
          <a:xfrm>
            <a:off x="13007747" y="508953"/>
            <a:ext cx="3945798" cy="963295"/>
          </a:xfrm>
          <a:prstGeom prst="rect">
            <a:avLst/>
          </a:prstGeom>
        </p:spPr>
        <p:txBody>
          <a:bodyPr lIns="0" tIns="0" rIns="0" bIns="0" rtlCol="0" anchor="t">
            <a:spAutoFit/>
          </a:bodyPr>
          <a:lstStyle/>
          <a:p>
            <a:pPr algn="l">
              <a:lnSpc>
                <a:spcPts val="7489"/>
              </a:lnSpc>
            </a:pPr>
            <a:r>
              <a:rPr lang="en-US" sz="6999">
                <a:solidFill>
                  <a:srgbClr val="000000"/>
                </a:solidFill>
                <a:latin typeface="DM Serif Display"/>
              </a:rPr>
              <a:t>Analysis</a:t>
            </a:r>
          </a:p>
        </p:txBody>
      </p:sp>
      <p:sp>
        <p:nvSpPr>
          <p:cNvPr id="16" name="TextBox 16"/>
          <p:cNvSpPr txBox="1"/>
          <p:nvPr/>
        </p:nvSpPr>
        <p:spPr>
          <a:xfrm>
            <a:off x="1611814" y="1758999"/>
            <a:ext cx="4103186" cy="721996"/>
          </a:xfrm>
          <a:prstGeom prst="rect">
            <a:avLst/>
          </a:prstGeom>
        </p:spPr>
        <p:txBody>
          <a:bodyPr wrap="square" lIns="0" tIns="0" rIns="0" bIns="0" rtlCol="0" anchor="t">
            <a:spAutoFit/>
          </a:bodyPr>
          <a:lstStyle/>
          <a:p>
            <a:pPr algn="ctr">
              <a:lnSpc>
                <a:spcPts val="5879"/>
              </a:lnSpc>
              <a:spcBef>
                <a:spcPct val="0"/>
              </a:spcBef>
            </a:pPr>
            <a:r>
              <a:rPr lang="en-US" sz="4199" dirty="0">
                <a:solidFill>
                  <a:srgbClr val="000000"/>
                </a:solidFill>
                <a:latin typeface="Roboto Bold"/>
              </a:rPr>
              <a:t>Weekly Trend</a:t>
            </a:r>
          </a:p>
        </p:txBody>
      </p:sp>
      <p:sp>
        <p:nvSpPr>
          <p:cNvPr id="17" name="Freeform 17"/>
          <p:cNvSpPr/>
          <p:nvPr/>
        </p:nvSpPr>
        <p:spPr>
          <a:xfrm>
            <a:off x="0" y="8986129"/>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3"/>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7D3DA"/>
        </a:solidFill>
        <a:effectLst/>
      </p:bgPr>
    </p:bg>
    <p:spTree>
      <p:nvGrpSpPr>
        <p:cNvPr id="1" name=""/>
        <p:cNvGrpSpPr/>
        <p:nvPr/>
      </p:nvGrpSpPr>
      <p:grpSpPr>
        <a:xfrm>
          <a:off x="0" y="0"/>
          <a:ext cx="0" cy="0"/>
          <a:chOff x="0" y="0"/>
          <a:chExt cx="0" cy="0"/>
        </a:xfrm>
      </p:grpSpPr>
      <p:grpSp>
        <p:nvGrpSpPr>
          <p:cNvPr id="2" name="Group 2"/>
          <p:cNvGrpSpPr/>
          <p:nvPr/>
        </p:nvGrpSpPr>
        <p:grpSpPr>
          <a:xfrm>
            <a:off x="13599927" y="-117341"/>
            <a:ext cx="4835317" cy="11170089"/>
            <a:chOff x="0" y="0"/>
            <a:chExt cx="1273499" cy="2941916"/>
          </a:xfrm>
        </p:grpSpPr>
        <p:sp>
          <p:nvSpPr>
            <p:cNvPr id="3" name="Freeform 3"/>
            <p:cNvSpPr/>
            <p:nvPr/>
          </p:nvSpPr>
          <p:spPr>
            <a:xfrm>
              <a:off x="0" y="0"/>
              <a:ext cx="1273499" cy="2941916"/>
            </a:xfrm>
            <a:custGeom>
              <a:avLst/>
              <a:gdLst/>
              <a:ahLst/>
              <a:cxnLst/>
              <a:rect l="l" t="t" r="r" b="b"/>
              <a:pathLst>
                <a:path w="1273499" h="2941916">
                  <a:moveTo>
                    <a:pt x="0" y="0"/>
                  </a:moveTo>
                  <a:lnTo>
                    <a:pt x="1273499" y="0"/>
                  </a:lnTo>
                  <a:lnTo>
                    <a:pt x="1273499" y="2941916"/>
                  </a:lnTo>
                  <a:lnTo>
                    <a:pt x="0" y="2941916"/>
                  </a:lnTo>
                  <a:close/>
                </a:path>
              </a:pathLst>
            </a:custGeom>
            <a:solidFill>
              <a:srgbClr val="C7B49E"/>
            </a:solidFill>
          </p:spPr>
        </p:sp>
        <p:sp>
          <p:nvSpPr>
            <p:cNvPr id="4" name="TextBox 4"/>
            <p:cNvSpPr txBox="1"/>
            <p:nvPr/>
          </p:nvSpPr>
          <p:spPr>
            <a:xfrm>
              <a:off x="0" y="-57150"/>
              <a:ext cx="1273499" cy="2999066"/>
            </a:xfrm>
            <a:prstGeom prst="rect">
              <a:avLst/>
            </a:prstGeom>
          </p:spPr>
          <p:txBody>
            <a:bodyPr lIns="50800" tIns="50800" rIns="50800" bIns="50800" rtlCol="0" anchor="ctr"/>
            <a:lstStyle/>
            <a:p>
              <a:pPr algn="ctr">
                <a:lnSpc>
                  <a:spcPts val="3079"/>
                </a:lnSpc>
              </a:pPr>
              <a:endParaRPr/>
            </a:p>
          </p:txBody>
        </p:sp>
      </p:grpSp>
      <p:sp>
        <p:nvSpPr>
          <p:cNvPr id="5" name="AutoShape 5"/>
          <p:cNvSpPr/>
          <p:nvPr/>
        </p:nvSpPr>
        <p:spPr>
          <a:xfrm>
            <a:off x="1633047" y="1019175"/>
            <a:ext cx="11034951" cy="9525"/>
          </a:xfrm>
          <a:prstGeom prst="line">
            <a:avLst/>
          </a:prstGeom>
          <a:ln w="19050" cap="flat">
            <a:solidFill>
              <a:srgbClr val="000000"/>
            </a:solidFill>
            <a:prstDash val="solid"/>
            <a:headEnd type="none" w="sm" len="sm"/>
            <a:tailEnd type="none" w="sm" len="sm"/>
          </a:ln>
        </p:spPr>
      </p:sp>
      <p:grpSp>
        <p:nvGrpSpPr>
          <p:cNvPr id="6" name="Group 6"/>
          <p:cNvGrpSpPr/>
          <p:nvPr/>
        </p:nvGrpSpPr>
        <p:grpSpPr>
          <a:xfrm>
            <a:off x="16479329" y="8504959"/>
            <a:ext cx="1028198" cy="1028198"/>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7D3DA"/>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3079"/>
                </a:lnSpc>
              </a:pPr>
              <a:endParaRPr/>
            </a:p>
          </p:txBody>
        </p:sp>
      </p:grpSp>
      <p:grpSp>
        <p:nvGrpSpPr>
          <p:cNvPr id="9" name="Group 9"/>
          <p:cNvGrpSpPr/>
          <p:nvPr/>
        </p:nvGrpSpPr>
        <p:grpSpPr>
          <a:xfrm>
            <a:off x="1633047" y="896783"/>
            <a:ext cx="1572072" cy="263834"/>
            <a:chOff x="0" y="0"/>
            <a:chExt cx="414044" cy="69487"/>
          </a:xfrm>
        </p:grpSpPr>
        <p:sp>
          <p:nvSpPr>
            <p:cNvPr id="10" name="Freeform 10"/>
            <p:cNvSpPr/>
            <p:nvPr/>
          </p:nvSpPr>
          <p:spPr>
            <a:xfrm>
              <a:off x="0" y="0"/>
              <a:ext cx="414044" cy="69487"/>
            </a:xfrm>
            <a:custGeom>
              <a:avLst/>
              <a:gdLst/>
              <a:ahLst/>
              <a:cxnLst/>
              <a:rect l="l" t="t" r="r" b="b"/>
              <a:pathLst>
                <a:path w="414044" h="69487">
                  <a:moveTo>
                    <a:pt x="0" y="0"/>
                  </a:moveTo>
                  <a:lnTo>
                    <a:pt x="414044" y="0"/>
                  </a:lnTo>
                  <a:lnTo>
                    <a:pt x="414044" y="69487"/>
                  </a:lnTo>
                  <a:lnTo>
                    <a:pt x="0" y="69487"/>
                  </a:lnTo>
                  <a:close/>
                </a:path>
              </a:pathLst>
            </a:custGeom>
            <a:solidFill>
              <a:srgbClr val="C7B49E"/>
            </a:solidFill>
          </p:spPr>
        </p:sp>
        <p:sp>
          <p:nvSpPr>
            <p:cNvPr id="11" name="TextBox 11"/>
            <p:cNvSpPr txBox="1"/>
            <p:nvPr/>
          </p:nvSpPr>
          <p:spPr>
            <a:xfrm>
              <a:off x="0" y="-57150"/>
              <a:ext cx="414044" cy="126637"/>
            </a:xfrm>
            <a:prstGeom prst="rect">
              <a:avLst/>
            </a:prstGeom>
          </p:spPr>
          <p:txBody>
            <a:bodyPr lIns="50800" tIns="50800" rIns="50800" bIns="50800" rtlCol="0" anchor="ctr"/>
            <a:lstStyle/>
            <a:p>
              <a:pPr algn="ctr">
                <a:lnSpc>
                  <a:spcPts val="3079"/>
                </a:lnSpc>
              </a:pPr>
              <a:endParaRPr/>
            </a:p>
          </p:txBody>
        </p:sp>
      </p:grpSp>
      <p:sp>
        <p:nvSpPr>
          <p:cNvPr id="12" name="Freeform 12"/>
          <p:cNvSpPr/>
          <p:nvPr/>
        </p:nvSpPr>
        <p:spPr>
          <a:xfrm>
            <a:off x="4780838" y="2220024"/>
            <a:ext cx="8438876" cy="4861017"/>
          </a:xfrm>
          <a:custGeom>
            <a:avLst/>
            <a:gdLst/>
            <a:ahLst/>
            <a:cxnLst/>
            <a:rect l="l" t="t" r="r" b="b"/>
            <a:pathLst>
              <a:path w="8438876" h="4861017">
                <a:moveTo>
                  <a:pt x="0" y="0"/>
                </a:moveTo>
                <a:lnTo>
                  <a:pt x="8438876" y="0"/>
                </a:lnTo>
                <a:lnTo>
                  <a:pt x="8438876" y="4861017"/>
                </a:lnTo>
                <a:lnTo>
                  <a:pt x="0" y="4861017"/>
                </a:lnTo>
                <a:lnTo>
                  <a:pt x="0" y="0"/>
                </a:lnTo>
                <a:close/>
              </a:path>
            </a:pathLst>
          </a:custGeom>
          <a:blipFill>
            <a:blip r:embed="rId2"/>
            <a:stretch>
              <a:fillRect l="-12462" r="-12462"/>
            </a:stretch>
          </a:blipFill>
          <a:ln w="57150" cap="rnd">
            <a:solidFill>
              <a:srgbClr val="000000"/>
            </a:solidFill>
            <a:prstDash val="solid"/>
            <a:round/>
          </a:ln>
        </p:spPr>
      </p:sp>
      <p:sp>
        <p:nvSpPr>
          <p:cNvPr id="13" name="TextBox 13"/>
          <p:cNvSpPr txBox="1"/>
          <p:nvPr/>
        </p:nvSpPr>
        <p:spPr>
          <a:xfrm>
            <a:off x="1768873" y="7271541"/>
            <a:ext cx="14710456" cy="2140585"/>
          </a:xfrm>
          <a:prstGeom prst="rect">
            <a:avLst/>
          </a:prstGeom>
        </p:spPr>
        <p:txBody>
          <a:bodyPr lIns="0" tIns="0" rIns="0" bIns="0" rtlCol="0" anchor="t">
            <a:spAutoFit/>
          </a:bodyPr>
          <a:lstStyle/>
          <a:p>
            <a:pPr algn="just">
              <a:lnSpc>
                <a:spcPts val="3409"/>
              </a:lnSpc>
            </a:pPr>
            <a:r>
              <a:rPr lang="en-US" sz="2199">
                <a:solidFill>
                  <a:srgbClr val="000000"/>
                </a:solidFill>
                <a:latin typeface="Poppins Bold"/>
              </a:rPr>
              <a:t>In the hotels of AtliQ, for the Elite class against capacity of 86K bookings were 50K and cancellation were around 12.4K. In standard class against capacity of 66K, bookings were 38K with cancellation of 9.5K. In Premium category, against capacity of 53K, bookings were 31K only with cancellation of 7.6K. In presidential category, against capacity of 27K, bookings were 16K only with around 3.9K cancellation.</a:t>
            </a:r>
          </a:p>
        </p:txBody>
      </p:sp>
      <p:sp>
        <p:nvSpPr>
          <p:cNvPr id="14" name="TextBox 14"/>
          <p:cNvSpPr txBox="1"/>
          <p:nvPr/>
        </p:nvSpPr>
        <p:spPr>
          <a:xfrm>
            <a:off x="16667795" y="8688807"/>
            <a:ext cx="651265" cy="574776"/>
          </a:xfrm>
          <a:prstGeom prst="rect">
            <a:avLst/>
          </a:prstGeom>
        </p:spPr>
        <p:txBody>
          <a:bodyPr lIns="0" tIns="0" rIns="0" bIns="0" rtlCol="0" anchor="t">
            <a:spAutoFit/>
          </a:bodyPr>
          <a:lstStyle/>
          <a:p>
            <a:pPr algn="ctr">
              <a:lnSpc>
                <a:spcPts val="4544"/>
              </a:lnSpc>
            </a:pPr>
            <a:r>
              <a:rPr lang="en-US" sz="3246" spc="243">
                <a:solidFill>
                  <a:srgbClr val="000000"/>
                </a:solidFill>
                <a:latin typeface="Poppins Bold"/>
              </a:rPr>
              <a:t>07</a:t>
            </a:r>
          </a:p>
        </p:txBody>
      </p:sp>
      <p:sp>
        <p:nvSpPr>
          <p:cNvPr id="15" name="TextBox 15"/>
          <p:cNvSpPr txBox="1"/>
          <p:nvPr/>
        </p:nvSpPr>
        <p:spPr>
          <a:xfrm>
            <a:off x="13007747" y="508953"/>
            <a:ext cx="3945798" cy="963295"/>
          </a:xfrm>
          <a:prstGeom prst="rect">
            <a:avLst/>
          </a:prstGeom>
        </p:spPr>
        <p:txBody>
          <a:bodyPr lIns="0" tIns="0" rIns="0" bIns="0" rtlCol="0" anchor="t">
            <a:spAutoFit/>
          </a:bodyPr>
          <a:lstStyle/>
          <a:p>
            <a:pPr algn="l">
              <a:lnSpc>
                <a:spcPts val="7489"/>
              </a:lnSpc>
            </a:pPr>
            <a:r>
              <a:rPr lang="en-US" sz="6999">
                <a:solidFill>
                  <a:srgbClr val="000000"/>
                </a:solidFill>
                <a:latin typeface="DM Serif Display"/>
              </a:rPr>
              <a:t>Analysis</a:t>
            </a:r>
          </a:p>
        </p:txBody>
      </p:sp>
      <p:sp>
        <p:nvSpPr>
          <p:cNvPr id="16" name="TextBox 16"/>
          <p:cNvSpPr txBox="1"/>
          <p:nvPr/>
        </p:nvSpPr>
        <p:spPr>
          <a:xfrm>
            <a:off x="1421650" y="1338897"/>
            <a:ext cx="11236822" cy="721996"/>
          </a:xfrm>
          <a:prstGeom prst="rect">
            <a:avLst/>
          </a:prstGeom>
        </p:spPr>
        <p:txBody>
          <a:bodyPr lIns="0" tIns="0" rIns="0" bIns="0" rtlCol="0" anchor="t">
            <a:spAutoFit/>
          </a:bodyPr>
          <a:lstStyle/>
          <a:p>
            <a:pPr algn="ctr">
              <a:lnSpc>
                <a:spcPts val="5879"/>
              </a:lnSpc>
              <a:spcBef>
                <a:spcPct val="0"/>
              </a:spcBef>
            </a:pPr>
            <a:r>
              <a:rPr lang="en-US" sz="4199">
                <a:solidFill>
                  <a:srgbClr val="000000"/>
                </a:solidFill>
                <a:latin typeface="Roboto Bold"/>
              </a:rPr>
              <a:t>Capacity vs Bookings vs Cancelled Bookings</a:t>
            </a:r>
          </a:p>
        </p:txBody>
      </p:sp>
      <p:sp>
        <p:nvSpPr>
          <p:cNvPr id="17" name="Freeform 17"/>
          <p:cNvSpPr/>
          <p:nvPr/>
        </p:nvSpPr>
        <p:spPr>
          <a:xfrm>
            <a:off x="0" y="8957554"/>
            <a:ext cx="1329446" cy="1329446"/>
          </a:xfrm>
          <a:custGeom>
            <a:avLst/>
            <a:gdLst/>
            <a:ahLst/>
            <a:cxnLst/>
            <a:rect l="l" t="t" r="r" b="b"/>
            <a:pathLst>
              <a:path w="1329446" h="1329446">
                <a:moveTo>
                  <a:pt x="0" y="0"/>
                </a:moveTo>
                <a:lnTo>
                  <a:pt x="1329446" y="0"/>
                </a:lnTo>
                <a:lnTo>
                  <a:pt x="1329446" y="1329446"/>
                </a:lnTo>
                <a:lnTo>
                  <a:pt x="0" y="1329446"/>
                </a:lnTo>
                <a:lnTo>
                  <a:pt x="0" y="0"/>
                </a:lnTo>
                <a:close/>
              </a:path>
            </a:pathLst>
          </a:custGeom>
          <a:blipFill>
            <a:blip r:embed="rId3"/>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785</Words>
  <Application>Microsoft Office PowerPoint</Application>
  <PresentationFormat>Custom</PresentationFormat>
  <Paragraphs>83</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Staatliches</vt:lpstr>
      <vt:lpstr>Poppins</vt:lpstr>
      <vt:lpstr>DM Serif Display</vt:lpstr>
      <vt:lpstr>Poppins Light</vt:lpstr>
      <vt:lpstr>Calibri</vt:lpstr>
      <vt:lpstr>Open Sauce</vt:lpstr>
      <vt:lpstr>Montserrat Light Bold</vt:lpstr>
      <vt:lpstr>Poppins Bold</vt:lpstr>
      <vt:lpstr>Roboto Bold</vt:lpstr>
      <vt:lpstr>Arial</vt:lpstr>
      <vt:lpstr>Oswald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AtliQ_Hospitality_Analysis</dc:title>
  <cp:lastModifiedBy>Dipean DasGupta</cp:lastModifiedBy>
  <cp:revision>2</cp:revision>
  <dcterms:created xsi:type="dcterms:W3CDTF">2006-08-16T00:00:00Z</dcterms:created>
  <dcterms:modified xsi:type="dcterms:W3CDTF">2024-06-27T10:43:23Z</dcterms:modified>
  <dc:identifier>DAGJCmYyBt4</dc:identifier>
</cp:coreProperties>
</file>

<file path=docProps/thumbnail.jpeg>
</file>